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84" r:id="rId7"/>
    <p:sldId id="299" r:id="rId8"/>
    <p:sldId id="300" r:id="rId9"/>
    <p:sldId id="288" r:id="rId10"/>
    <p:sldId id="304" r:id="rId11"/>
    <p:sldId id="305" r:id="rId12"/>
    <p:sldId id="289" r:id="rId13"/>
    <p:sldId id="292" r:id="rId14"/>
    <p:sldId id="307" r:id="rId15"/>
    <p:sldId id="301" r:id="rId16"/>
    <p:sldId id="303" r:id="rId17"/>
    <p:sldId id="306" r:id="rId18"/>
    <p:sldId id="276" r:id="rId19"/>
    <p:sldId id="277" r:id="rId20"/>
    <p:sldId id="278" r:id="rId21"/>
    <p:sldId id="302" r:id="rId22"/>
    <p:sldId id="308" r:id="rId23"/>
    <p:sldId id="309" r:id="rId24"/>
    <p:sldId id="282" r:id="rId25"/>
    <p:sldId id="283" r:id="rId26"/>
    <p:sldId id="297" r:id="rId27"/>
    <p:sldId id="286" r:id="rId28"/>
    <p:sldId id="293" r:id="rId29"/>
    <p:sldId id="285" r:id="rId30"/>
    <p:sldId id="295" r:id="rId31"/>
    <p:sldId id="287" r:id="rId32"/>
    <p:sldId id="296" r:id="rId33"/>
    <p:sldId id="281" r:id="rId34"/>
    <p:sldId id="310" r:id="rId35"/>
    <p:sldId id="279" r:id="rId36"/>
    <p:sldId id="280" r:id="rId37"/>
  </p:sldIdLst>
  <p:sldSz cx="18288000" cy="10287000"/>
  <p:notesSz cx="10287000" cy="18288000"/>
  <p:embeddedFontLst>
    <p:embeddedFont>
      <p:font typeface="나눔스퀘어_ac" panose="020B0600000101010101" pitchFamily="34" charset="-127"/>
      <p:regular r:id="rId39"/>
    </p:embeddedFont>
    <p:embeddedFont>
      <p:font typeface="나눔스퀘어_ac Bold" panose="020B0600000101010101" pitchFamily="34" charset="-127"/>
      <p:bold r:id="rId40"/>
    </p:embeddedFont>
    <p:embeddedFont>
      <p:font typeface="나눔스퀘어_ac ExtraBold" panose="020B0600000101010101" pitchFamily="34" charset="-127"/>
      <p:bold r:id="rId41"/>
    </p:embeddedFont>
    <p:embeddedFont>
      <p:font typeface="맑은 고딕" panose="020B0503020000020004" pitchFamily="34" charset="-127"/>
      <p:regular r:id="rId42"/>
      <p:bold r:id="rId43"/>
    </p:embeddedFont>
    <p:embeddedFont>
      <p:font typeface="Arial Black" panose="020B0604020202020204" pitchFamily="34" charset="0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4747"/>
    <a:srgbClr val="4C50BB"/>
    <a:srgbClr val="ECEDF6"/>
    <a:srgbClr val="A5A7DD"/>
    <a:srgbClr val="8184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5038" autoAdjust="0"/>
  </p:normalViewPr>
  <p:slideViewPr>
    <p:cSldViewPr>
      <p:cViewPr varScale="1">
        <p:scale>
          <a:sx n="59" d="100"/>
          <a:sy n="59" d="100"/>
        </p:scale>
        <p:origin x="216" y="6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9247DE-5261-4B10-A611-75FA42EE9CAB}" type="datetimeFigureOut">
              <a:rPr lang="ko-KR" altLang="en-US" smtClean="0"/>
              <a:t>2022. 10. 14.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D722C-5B38-4389-9E02-AF6C335CAE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38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D722C-5B38-4389-9E02-AF6C335CAE8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247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D722C-5B38-4389-9E02-AF6C335CAE8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120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D722C-5B38-4389-9E02-AF6C335CAE8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10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D722C-5B38-4389-9E02-AF6C335CAE8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371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D722C-5B38-4389-9E02-AF6C335CAE8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793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D722C-5B38-4389-9E02-AF6C335CAE8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115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D722C-5B38-4389-9E02-AF6C335CAE8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818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D722C-5B38-4389-9E02-AF6C335CAE8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99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D722C-5B38-4389-9E02-AF6C335CAE8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874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D722C-5B38-4389-9E02-AF6C335CAE8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772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D722C-5B38-4389-9E02-AF6C335CAE8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032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D722C-5B38-4389-9E02-AF6C335CAE8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113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D722C-5B38-4389-9E02-AF6C335CAE8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131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나눔스퀘어_ac Bold" panose="020B0600000101010101" pitchFamily="50" charset="-127"/>
          <a:ea typeface="나눔스퀘어_ac Bold" panose="020B0600000101010101" pitchFamily="50" charset="-127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25.png"/><Relationship Id="rId5" Type="http://schemas.openxmlformats.org/officeDocument/2006/relationships/image" Target="../media/image37.png"/><Relationship Id="rId10" Type="http://schemas.openxmlformats.org/officeDocument/2006/relationships/image" Target="../media/image24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25.png"/><Relationship Id="rId5" Type="http://schemas.openxmlformats.org/officeDocument/2006/relationships/image" Target="../media/image45.png"/><Relationship Id="rId10" Type="http://schemas.openxmlformats.org/officeDocument/2006/relationships/image" Target="../media/image24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2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6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3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4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88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4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90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92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0" y="7362330"/>
            <a:ext cx="2012909" cy="191978"/>
            <a:chOff x="-557682" y="7963436"/>
            <a:chExt cx="2012909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33910" y="4100400"/>
            <a:ext cx="1288729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60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6 Bold" pitchFamily="34" charset="0"/>
              </a:rPr>
              <a:t>대출 신청 예측 분석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21814" y="5584819"/>
            <a:ext cx="1219938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4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5 Medium" pitchFamily="34" charset="0"/>
              </a:rPr>
              <a:t>Loan Application Prediction</a:t>
            </a:r>
            <a:endParaRPr 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3792200" y="2132538"/>
            <a:ext cx="6344026" cy="191978"/>
            <a:chOff x="12142746" y="2132538"/>
            <a:chExt cx="6344026" cy="1919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98783" y="6609524"/>
            <a:ext cx="4820322" cy="4773565"/>
            <a:chOff x="14098783" y="6609524"/>
            <a:chExt cx="4820322" cy="47735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98783" y="6609524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76627" y="2871937"/>
            <a:ext cx="3591960" cy="3557118"/>
            <a:chOff x="4512898" y="2768812"/>
            <a:chExt cx="3591960" cy="35571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77516" y="1033527"/>
            <a:ext cx="4258895" cy="4258895"/>
            <a:chOff x="2277516" y="1033527"/>
            <a:chExt cx="4258895" cy="42588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700000">
              <a:off x="2277516" y="1033527"/>
              <a:ext cx="4258895" cy="425889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38961A-9BF7-34B7-FC1B-B007EC751B0A}"/>
              </a:ext>
            </a:extLst>
          </p:cNvPr>
          <p:cNvSpPr txBox="1"/>
          <p:nvPr/>
        </p:nvSpPr>
        <p:spPr>
          <a:xfrm>
            <a:off x="14173200" y="1670873"/>
            <a:ext cx="3929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2022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빅콘테스트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퓨처스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부문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1F6F89-3596-543D-F6CD-2D35E25812A1}"/>
              </a:ext>
            </a:extLst>
          </p:cNvPr>
          <p:cNvSpPr txBox="1"/>
          <p:nvPr/>
        </p:nvSpPr>
        <p:spPr>
          <a:xfrm>
            <a:off x="1345361" y="7200900"/>
            <a:ext cx="665563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Hype Money</a:t>
            </a:r>
            <a:r>
              <a:rPr lang="ko-KR" altLang="en-US" sz="24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팀</a:t>
            </a:r>
            <a:endParaRPr lang="en-US" altLang="ko-KR" sz="2400" dirty="0">
              <a:solidFill>
                <a:srgbClr val="4C4747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000" dirty="0">
              <a:solidFill>
                <a:srgbClr val="4C4747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양지우 </a:t>
            </a:r>
            <a:r>
              <a:rPr lang="en-US" altLang="ko-KR" sz="24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팀장</a:t>
            </a:r>
            <a:r>
              <a:rPr lang="en-US" altLang="ko-KR" sz="24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didwldn3032@naver.com)</a:t>
            </a:r>
          </a:p>
          <a:p>
            <a:r>
              <a:rPr lang="ko-KR" altLang="en-US" sz="24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김은지 </a:t>
            </a:r>
            <a:r>
              <a:rPr lang="en-US" altLang="ko-KR" sz="24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(ej2747@dgu.ac.kr) </a:t>
            </a:r>
          </a:p>
          <a:p>
            <a:r>
              <a:rPr lang="ko-KR" altLang="en-US" sz="24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박지원 </a:t>
            </a:r>
            <a:r>
              <a:rPr lang="en-US" altLang="ko-KR" sz="24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(jiwonp625@gmail.com)</a:t>
            </a:r>
          </a:p>
          <a:p>
            <a:r>
              <a:rPr lang="ko-KR" altLang="en-US" sz="24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박지현 </a:t>
            </a:r>
            <a:r>
              <a:rPr lang="en-US" altLang="ko-KR" sz="24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(wlguni@dgu.ac.kr)</a:t>
            </a:r>
          </a:p>
          <a:p>
            <a:r>
              <a:rPr lang="ko-KR" altLang="en-US" sz="24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안도현 </a:t>
            </a:r>
            <a:r>
              <a:rPr lang="en-US" altLang="ko-KR" sz="24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(god2000sus@naver.com)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23443023" y="18850120"/>
            <a:ext cx="55712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9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E68FE4-D304-FDF6-C5FD-18259129559D}"/>
              </a:ext>
            </a:extLst>
          </p:cNvPr>
          <p:cNvGrpSpPr/>
          <p:nvPr/>
        </p:nvGrpSpPr>
        <p:grpSpPr>
          <a:xfrm>
            <a:off x="2546541" y="6690264"/>
            <a:ext cx="10940859" cy="2667583"/>
            <a:chOff x="2306157" y="6057899"/>
            <a:chExt cx="10940859" cy="2667583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2A188488-A245-F026-650B-C4213C2FF0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3434" y="6068007"/>
              <a:ext cx="2549028" cy="2657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007B44AC-AD53-9BFD-8665-B19A653747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7988" y="6068006"/>
              <a:ext cx="2549028" cy="2657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F55E7D06-D304-822E-3C77-6443BF19D5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0711" y="6057899"/>
              <a:ext cx="2549028" cy="2657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6234B0F4-55B8-2028-4318-004C5A9402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6157" y="6057900"/>
              <a:ext cx="2549028" cy="2657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C1F3AB9-EFF9-DDED-D9B4-8D2721C9D070}"/>
              </a:ext>
            </a:extLst>
          </p:cNvPr>
          <p:cNvGrpSpPr/>
          <p:nvPr/>
        </p:nvGrpSpPr>
        <p:grpSpPr>
          <a:xfrm>
            <a:off x="6045039" y="3004262"/>
            <a:ext cx="11488006" cy="2729774"/>
            <a:chOff x="6508034" y="2453177"/>
            <a:chExt cx="11488006" cy="2729774"/>
          </a:xfrm>
        </p:grpSpPr>
        <p:pic>
          <p:nvPicPr>
            <p:cNvPr id="3090" name="Picture 18">
              <a:extLst>
                <a:ext uri="{FF2B5EF4-FFF2-40B4-BE49-F238E27FC236}">
                  <a16:creationId xmlns:a16="http://schemas.microsoft.com/office/drawing/2014/main" id="{0C2C8FFA-F335-0890-8A46-1AA50E8D98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8034" y="2453177"/>
              <a:ext cx="2730278" cy="2657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2" name="Picture 20">
              <a:extLst>
                <a:ext uri="{FF2B5EF4-FFF2-40B4-BE49-F238E27FC236}">
                  <a16:creationId xmlns:a16="http://schemas.microsoft.com/office/drawing/2014/main" id="{08A7EDC7-700F-5B01-060A-82756A0B7F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5674" y="2453177"/>
              <a:ext cx="2802892" cy="2657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4" name="Picture 22">
              <a:extLst>
                <a:ext uri="{FF2B5EF4-FFF2-40B4-BE49-F238E27FC236}">
                  <a16:creationId xmlns:a16="http://schemas.microsoft.com/office/drawing/2014/main" id="{96F7EAAC-BE3D-EC01-AC57-6AD4DD8D6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93148" y="2525476"/>
              <a:ext cx="2802892" cy="2657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6" name="Picture 24">
              <a:extLst>
                <a:ext uri="{FF2B5EF4-FFF2-40B4-BE49-F238E27FC236}">
                  <a16:creationId xmlns:a16="http://schemas.microsoft.com/office/drawing/2014/main" id="{7F4F70FE-4AA9-FB53-5922-8A557E3A9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4411" y="2495946"/>
              <a:ext cx="2802892" cy="2657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0E31918-6D88-7DE5-5154-753B4FBB2C40}"/>
              </a:ext>
            </a:extLst>
          </p:cNvPr>
          <p:cNvSpPr/>
          <p:nvPr/>
        </p:nvSpPr>
        <p:spPr>
          <a:xfrm>
            <a:off x="1692677" y="7690073"/>
            <a:ext cx="509584" cy="495295"/>
          </a:xfrm>
          <a:prstGeom prst="rightArrow">
            <a:avLst/>
          </a:prstGeom>
          <a:solidFill>
            <a:srgbClr val="A5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12" name="그룹 1003">
            <a:extLst>
              <a:ext uri="{FF2B5EF4-FFF2-40B4-BE49-F238E27FC236}">
                <a16:creationId xmlns:a16="http://schemas.microsoft.com/office/drawing/2014/main" id="{3B594EB0-93DF-B5C8-15F2-140A58C642D2}"/>
              </a:ext>
            </a:extLst>
          </p:cNvPr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13" name="Object 14">
              <a:extLst>
                <a:ext uri="{FF2B5EF4-FFF2-40B4-BE49-F238E27FC236}">
                  <a16:creationId xmlns:a16="http://schemas.microsoft.com/office/drawing/2014/main" id="{FA7FAABD-3669-3FAA-5AD6-373B252E8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14" name="Object 15">
              <a:extLst>
                <a:ext uri="{FF2B5EF4-FFF2-40B4-BE49-F238E27FC236}">
                  <a16:creationId xmlns:a16="http://schemas.microsoft.com/office/drawing/2014/main" id="{86216713-33F5-5903-7419-4F324AB99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sp>
        <p:nvSpPr>
          <p:cNvPr id="26" name="Object 15">
            <a:extLst>
              <a:ext uri="{FF2B5EF4-FFF2-40B4-BE49-F238E27FC236}">
                <a16:creationId xmlns:a16="http://schemas.microsoft.com/office/drawing/2014/main" id="{DCBB941C-E962-8DEC-3034-FC1683A612EA}"/>
              </a:ext>
            </a:extLst>
          </p:cNvPr>
          <p:cNvSpPr txBox="1"/>
          <p:nvPr/>
        </p:nvSpPr>
        <p:spPr>
          <a:xfrm>
            <a:off x="1080648" y="1198924"/>
            <a:ext cx="8150272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300" dirty="0" err="1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데이터</a:t>
            </a:r>
            <a:r>
              <a:rPr lang="en-US" sz="5000" kern="0" spc="-3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 </a:t>
            </a:r>
            <a:r>
              <a:rPr lang="ko-KR" altLang="en-US" sz="5000" kern="0" spc="-300" dirty="0" err="1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전처리</a:t>
            </a:r>
            <a:r>
              <a:rPr lang="en-US" sz="5000" kern="0" spc="-3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 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27" name="Object 16">
            <a:extLst>
              <a:ext uri="{FF2B5EF4-FFF2-40B4-BE49-F238E27FC236}">
                <a16:creationId xmlns:a16="http://schemas.microsoft.com/office/drawing/2014/main" id="{C2C0B24B-1A31-3BFF-972D-FA8D82BB25AE}"/>
              </a:ext>
            </a:extLst>
          </p:cNvPr>
          <p:cNvSpPr txBox="1"/>
          <p:nvPr/>
        </p:nvSpPr>
        <p:spPr>
          <a:xfrm>
            <a:off x="1147314" y="2169722"/>
            <a:ext cx="770000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300" kern="0" dirty="0">
                <a:solidFill>
                  <a:srgbClr val="4C50BB"/>
                </a:solidFill>
                <a:latin typeface="+mj-ea"/>
                <a:ea typeface="+mj-ea"/>
              </a:rPr>
              <a:t>Scaling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AA2ADE-153A-E5DF-2EE8-0F0C5F97F404}"/>
              </a:ext>
            </a:extLst>
          </p:cNvPr>
          <p:cNvSpPr txBox="1"/>
          <p:nvPr/>
        </p:nvSpPr>
        <p:spPr>
          <a:xfrm>
            <a:off x="14142610" y="7460666"/>
            <a:ext cx="39779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0" cap="none" spc="-100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로그 변환</a:t>
            </a:r>
            <a:r>
              <a:rPr kumimoji="0" lang="ko-KR" altLang="en-US" sz="2800" b="0" i="0" u="none" strike="noStrike" kern="0" cap="none" spc="-10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을 </a:t>
            </a:r>
            <a:r>
              <a:rPr kumimoji="0" lang="en-US" altLang="ko-KR" sz="2800" b="0" i="0" u="none" strike="noStrike" kern="0" cap="none" spc="-100" normalizeH="0" baseline="0" noProof="0" dirty="0" err="1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통해</a:t>
            </a:r>
            <a:endParaRPr kumimoji="0" lang="en-US" altLang="ko-KR" sz="2800" b="0" i="0" u="none" strike="noStrike" kern="0" cap="none" spc="-100" normalizeH="0" baseline="0" noProof="0" dirty="0">
              <a:ln>
                <a:noFill/>
              </a:ln>
              <a:solidFill>
                <a:srgbClr val="4C474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S-Core Dream 4 Regular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-100" normalizeH="0" baseline="0" noProof="0" dirty="0" err="1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원본</a:t>
            </a:r>
            <a:r>
              <a:rPr kumimoji="0" lang="en-US" altLang="ko-KR" sz="2800" b="0" i="0" u="none" strike="noStrike" kern="0" cap="none" spc="-10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 </a:t>
            </a:r>
            <a:r>
              <a:rPr kumimoji="0" lang="en-US" altLang="ko-KR" sz="2800" b="0" i="0" u="none" strike="noStrike" kern="0" cap="none" spc="-100" normalizeH="0" baseline="0" noProof="0" dirty="0" err="1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데이터</a:t>
            </a:r>
            <a:r>
              <a:rPr lang="ko-KR" altLang="en-US" sz="28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를</a:t>
            </a:r>
            <a:r>
              <a:rPr kumimoji="0" lang="en-US" altLang="ko-KR" sz="2800" b="0" i="0" u="none" strike="noStrike" kern="0" cap="none" spc="-10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 </a:t>
            </a:r>
            <a:r>
              <a:rPr kumimoji="0" lang="en-US" altLang="ko-KR" sz="2800" b="0" i="0" u="none" strike="noStrike" kern="0" cap="none" spc="-100" normalizeH="0" baseline="0" noProof="0" dirty="0" err="1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변환</a:t>
            </a:r>
            <a:r>
              <a:rPr kumimoji="0" lang="ko-KR" altLang="en-US" sz="2800" b="0" i="0" u="none" strike="noStrike" kern="0" cap="none" spc="-10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함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4C474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40" name="Object 35">
            <a:extLst>
              <a:ext uri="{FF2B5EF4-FFF2-40B4-BE49-F238E27FC236}">
                <a16:creationId xmlns:a16="http://schemas.microsoft.com/office/drawing/2014/main" id="{A616EAB7-1A34-E78F-97E0-C6947B061DA3}"/>
              </a:ext>
            </a:extLst>
          </p:cNvPr>
          <p:cNvSpPr txBox="1"/>
          <p:nvPr/>
        </p:nvSpPr>
        <p:spPr>
          <a:xfrm>
            <a:off x="13335000" y="514506"/>
            <a:ext cx="3574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 탐색 및 </a:t>
            </a:r>
            <a:r>
              <a:rPr lang="ko-KR" altLang="en-US" sz="2800" dirty="0" err="1">
                <a:latin typeface="+mj-ea"/>
                <a:ea typeface="+mj-ea"/>
              </a:rPr>
              <a:t>전처리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41" name="Object 36">
            <a:extLst>
              <a:ext uri="{FF2B5EF4-FFF2-40B4-BE49-F238E27FC236}">
                <a16:creationId xmlns:a16="http://schemas.microsoft.com/office/drawing/2014/main" id="{0B3D3738-1FEA-D22B-915A-841B3657F071}"/>
              </a:ext>
            </a:extLst>
          </p:cNvPr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02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7923" y="3695700"/>
            <a:ext cx="4577078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이상치 대체를 진행해도</a:t>
            </a:r>
            <a:endParaRPr lang="en-US" altLang="ko-KR" sz="2800" kern="0" spc="-100" dirty="0">
              <a:solidFill>
                <a:srgbClr val="4C4747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-Core Dream 4 Regular" pitchFamily="34" charset="0"/>
            </a:endParaRPr>
          </a:p>
          <a:p>
            <a:r>
              <a:rPr lang="ko-KR" altLang="en-US" sz="2800" kern="0" spc="-10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가격 관련 변수</a:t>
            </a:r>
            <a:r>
              <a:rPr lang="ko-KR" altLang="en-US" sz="28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들은 분포가 크며</a:t>
            </a:r>
            <a:r>
              <a:rPr lang="en-US" altLang="ko-KR" sz="28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,</a:t>
            </a:r>
          </a:p>
          <a:p>
            <a:r>
              <a:rPr lang="ko-KR" altLang="en-US" sz="28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비대칭 데이터</a:t>
            </a:r>
            <a:endParaRPr lang="en-US" altLang="ko-KR" sz="2800" kern="0" spc="-100" dirty="0">
              <a:solidFill>
                <a:srgbClr val="4C4747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-Core Dream 4 Regula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640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15612421" y="18456066"/>
            <a:ext cx="55712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9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A069B7-0053-DA4F-7424-06CE6CE218AE}"/>
              </a:ext>
            </a:extLst>
          </p:cNvPr>
          <p:cNvGrpSpPr/>
          <p:nvPr/>
        </p:nvGrpSpPr>
        <p:grpSpPr>
          <a:xfrm>
            <a:off x="2362200" y="6510599"/>
            <a:ext cx="10977022" cy="2674794"/>
            <a:chOff x="744813" y="6196204"/>
            <a:chExt cx="10977022" cy="2674794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AE4BEDC5-A186-26B8-1300-7C71A5728D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813" y="6223048"/>
              <a:ext cx="2588650" cy="2647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860D31E3-7A2D-3C48-33E0-1FDEFF5263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0937" y="6213523"/>
              <a:ext cx="2588650" cy="2657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>
              <a:extLst>
                <a:ext uri="{FF2B5EF4-FFF2-40B4-BE49-F238E27FC236}">
                  <a16:creationId xmlns:a16="http://schemas.microsoft.com/office/drawing/2014/main" id="{4C6120BA-0D11-7A0B-A12A-A55DEB6425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7061" y="6213522"/>
              <a:ext cx="2588650" cy="2657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EFFA8560-D391-745F-143A-A76ACCCDDC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3185" y="6196204"/>
              <a:ext cx="2588650" cy="2657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51F1FD4-A13F-E718-26D5-2143F39A251D}"/>
              </a:ext>
            </a:extLst>
          </p:cNvPr>
          <p:cNvGrpSpPr/>
          <p:nvPr/>
        </p:nvGrpSpPr>
        <p:grpSpPr>
          <a:xfrm>
            <a:off x="6214964" y="3143469"/>
            <a:ext cx="10968942" cy="2661875"/>
            <a:chOff x="7084450" y="2181796"/>
            <a:chExt cx="10968942" cy="2661875"/>
          </a:xfrm>
        </p:grpSpPr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156DAFA2-8AD4-806E-DB52-A765674EC5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4468" y="2186196"/>
              <a:ext cx="2628888" cy="2657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FD41A20D-56A2-6FCB-AE1C-6AFCF20EAF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64742" y="2181796"/>
              <a:ext cx="2588650" cy="2657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3B62C13D-7A5C-30CF-B413-BFE3ECAAAB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4724" y="2181797"/>
              <a:ext cx="2588650" cy="2657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C6B92901-A36C-10F8-CAAF-1A20991CB0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4450" y="2186196"/>
              <a:ext cx="2588650" cy="2657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F5D549DF-8D96-F9E3-D2BD-A5A3CB691400}"/>
              </a:ext>
            </a:extLst>
          </p:cNvPr>
          <p:cNvSpPr/>
          <p:nvPr/>
        </p:nvSpPr>
        <p:spPr>
          <a:xfrm>
            <a:off x="1437768" y="7523705"/>
            <a:ext cx="509584" cy="495295"/>
          </a:xfrm>
          <a:prstGeom prst="rightArrow">
            <a:avLst/>
          </a:prstGeom>
          <a:solidFill>
            <a:srgbClr val="A5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48" name="그룹 1003">
            <a:extLst>
              <a:ext uri="{FF2B5EF4-FFF2-40B4-BE49-F238E27FC236}">
                <a16:creationId xmlns:a16="http://schemas.microsoft.com/office/drawing/2014/main" id="{C7D4F84C-4FD1-E1A9-2989-AAB282ED6DAA}"/>
              </a:ext>
            </a:extLst>
          </p:cNvPr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49" name="Object 14">
              <a:extLst>
                <a:ext uri="{FF2B5EF4-FFF2-40B4-BE49-F238E27FC236}">
                  <a16:creationId xmlns:a16="http://schemas.microsoft.com/office/drawing/2014/main" id="{9BA603B2-9CA4-69AE-387F-BAA9E006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50" name="Object 15">
              <a:extLst>
                <a:ext uri="{FF2B5EF4-FFF2-40B4-BE49-F238E27FC236}">
                  <a16:creationId xmlns:a16="http://schemas.microsoft.com/office/drawing/2014/main" id="{EBC994E2-0D9A-BD08-6F61-3EA16572B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sp>
        <p:nvSpPr>
          <p:cNvPr id="53" name="Object 15">
            <a:extLst>
              <a:ext uri="{FF2B5EF4-FFF2-40B4-BE49-F238E27FC236}">
                <a16:creationId xmlns:a16="http://schemas.microsoft.com/office/drawing/2014/main" id="{B81E8D5F-688D-E2E4-14F7-111281935791}"/>
              </a:ext>
            </a:extLst>
          </p:cNvPr>
          <p:cNvSpPr txBox="1"/>
          <p:nvPr/>
        </p:nvSpPr>
        <p:spPr>
          <a:xfrm>
            <a:off x="1080648" y="1198924"/>
            <a:ext cx="8150272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300" dirty="0" err="1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데이터</a:t>
            </a:r>
            <a:r>
              <a:rPr lang="en-US" sz="5000" kern="0" spc="-3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 </a:t>
            </a:r>
            <a:r>
              <a:rPr lang="ko-KR" altLang="en-US" sz="5000" kern="0" spc="-300" dirty="0" err="1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전처리</a:t>
            </a:r>
            <a:r>
              <a:rPr lang="en-US" sz="5000" kern="0" spc="-3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 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4" name="Object 16">
            <a:extLst>
              <a:ext uri="{FF2B5EF4-FFF2-40B4-BE49-F238E27FC236}">
                <a16:creationId xmlns:a16="http://schemas.microsoft.com/office/drawing/2014/main" id="{AB9C9323-A621-F235-20E9-151484748B5F}"/>
              </a:ext>
            </a:extLst>
          </p:cNvPr>
          <p:cNvSpPr txBox="1"/>
          <p:nvPr/>
        </p:nvSpPr>
        <p:spPr>
          <a:xfrm>
            <a:off x="1147314" y="2169722"/>
            <a:ext cx="770000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300" kern="0" dirty="0">
                <a:solidFill>
                  <a:srgbClr val="4C50BB"/>
                </a:solidFill>
                <a:latin typeface="+mj-ea"/>
                <a:ea typeface="+mj-ea"/>
              </a:rPr>
              <a:t>Scaling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4C0026-8F30-E890-68F9-4B3B2646B180}"/>
              </a:ext>
            </a:extLst>
          </p:cNvPr>
          <p:cNvSpPr txBox="1"/>
          <p:nvPr/>
        </p:nvSpPr>
        <p:spPr>
          <a:xfrm>
            <a:off x="13792200" y="7326503"/>
            <a:ext cx="46518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0" cap="none" spc="-10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이상치에 크게 영향 받지 않는</a:t>
            </a:r>
            <a:endParaRPr kumimoji="0" lang="en-US" altLang="ko-KR" sz="2800" b="0" i="0" u="none" strike="noStrike" kern="0" cap="none" spc="-100" normalizeH="0" baseline="0" noProof="0" dirty="0">
              <a:ln>
                <a:noFill/>
              </a:ln>
              <a:solidFill>
                <a:srgbClr val="4C474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S-Core Dream 4 Regular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-100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Robust </a:t>
            </a:r>
            <a:r>
              <a:rPr kumimoji="0" lang="ko-KR" altLang="en-US" sz="2800" b="0" i="0" u="none" strike="noStrike" kern="0" cap="none" spc="-100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스케일링</a:t>
            </a:r>
            <a:r>
              <a:rPr kumimoji="0" lang="ko-KR" altLang="en-US" sz="2800" b="0" i="0" u="none" strike="noStrike" kern="0" cap="none" spc="-10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을 통해</a:t>
            </a:r>
            <a:endParaRPr kumimoji="0" lang="en-US" altLang="ko-KR" sz="2800" b="0" i="0" u="none" strike="noStrike" kern="0" cap="none" spc="-100" normalizeH="0" baseline="0" noProof="0" dirty="0">
              <a:ln>
                <a:noFill/>
              </a:ln>
              <a:solidFill>
                <a:srgbClr val="4C474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S-Core Dream 4 Regular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0" cap="none" spc="-10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원본 데이터 변환</a:t>
            </a:r>
            <a:endParaRPr kumimoji="0" lang="en-US" altLang="ko-KR" sz="2800" b="0" i="0" u="none" strike="noStrike" kern="0" cap="none" spc="-100" normalizeH="0" baseline="0" noProof="0" dirty="0">
              <a:ln>
                <a:noFill/>
              </a:ln>
              <a:solidFill>
                <a:srgbClr val="4C474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S-Core Dream 4 Regular" pitchFamily="34" charset="0"/>
            </a:endParaRPr>
          </a:p>
        </p:txBody>
      </p:sp>
      <p:sp>
        <p:nvSpPr>
          <p:cNvPr id="56" name="Object 35">
            <a:extLst>
              <a:ext uri="{FF2B5EF4-FFF2-40B4-BE49-F238E27FC236}">
                <a16:creationId xmlns:a16="http://schemas.microsoft.com/office/drawing/2014/main" id="{E8713388-EA10-69C6-DB23-9DB6EAAA2C0E}"/>
              </a:ext>
            </a:extLst>
          </p:cNvPr>
          <p:cNvSpPr txBox="1"/>
          <p:nvPr/>
        </p:nvSpPr>
        <p:spPr>
          <a:xfrm>
            <a:off x="13335000" y="514506"/>
            <a:ext cx="3574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 탐색 및 </a:t>
            </a:r>
            <a:r>
              <a:rPr lang="ko-KR" altLang="en-US" sz="2800" dirty="0" err="1">
                <a:latin typeface="+mj-ea"/>
                <a:ea typeface="+mj-ea"/>
              </a:rPr>
              <a:t>전처리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57" name="Object 36">
            <a:extLst>
              <a:ext uri="{FF2B5EF4-FFF2-40B4-BE49-F238E27FC236}">
                <a16:creationId xmlns:a16="http://schemas.microsoft.com/office/drawing/2014/main" id="{AE36859F-9DE8-BE45-4CF5-2BC5EA28CB50}"/>
              </a:ext>
            </a:extLst>
          </p:cNvPr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02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36" name="Object 10">
            <a:extLst>
              <a:ext uri="{FF2B5EF4-FFF2-40B4-BE49-F238E27FC236}">
                <a16:creationId xmlns:a16="http://schemas.microsoft.com/office/drawing/2014/main" id="{4A3AC0F4-62A2-D5BD-3C37-EA235FBF1154}"/>
              </a:ext>
            </a:extLst>
          </p:cNvPr>
          <p:cNvSpPr txBox="1"/>
          <p:nvPr/>
        </p:nvSpPr>
        <p:spPr>
          <a:xfrm>
            <a:off x="1080648" y="3922214"/>
            <a:ext cx="4816549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가격 관련 변수들을 로그 변환해도</a:t>
            </a:r>
            <a:endParaRPr lang="en-US" altLang="ko-KR" sz="2800" kern="0" spc="-100" dirty="0">
              <a:solidFill>
                <a:srgbClr val="4C4747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-Core Dream 4 Regular" pitchFamily="34" charset="0"/>
            </a:endParaRPr>
          </a:p>
          <a:p>
            <a:r>
              <a:rPr lang="ko-KR" altLang="en-US" sz="28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수치형 변수들끼리 </a:t>
            </a:r>
            <a:r>
              <a:rPr lang="ko-KR" altLang="en-US" sz="2800" kern="0" spc="-10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분포가 상이함</a:t>
            </a:r>
          </a:p>
        </p:txBody>
      </p:sp>
    </p:spTree>
    <p:extLst>
      <p:ext uri="{BB962C8B-B14F-4D97-AF65-F5344CB8AC3E}">
        <p14:creationId xmlns:p14="http://schemas.microsoft.com/office/powerpoint/2010/main" val="3804773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16048495" y="19113581"/>
            <a:ext cx="5571204" cy="4666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kern="0" spc="-100" dirty="0">
                <a:solidFill>
                  <a:srgbClr val="4C4747"/>
                </a:solidFill>
                <a:latin typeface="S-Core Dream 4 Regular" pitchFamily="34" charset="0"/>
                <a:cs typeface="S-Core Dream 4 Regular" pitchFamily="34" charset="0"/>
              </a:rPr>
              <a:t>8</a:t>
            </a:r>
            <a:endParaRPr lang="en-US" dirty="0"/>
          </a:p>
        </p:txBody>
      </p:sp>
      <p:graphicFrame>
        <p:nvGraphicFramePr>
          <p:cNvPr id="13" name="표 14">
            <a:extLst>
              <a:ext uri="{FF2B5EF4-FFF2-40B4-BE49-F238E27FC236}">
                <a16:creationId xmlns:a16="http://schemas.microsoft.com/office/drawing/2014/main" id="{25918992-02A3-55A0-D96D-69B7A7BD9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36695"/>
              </p:ext>
            </p:extLst>
          </p:nvPr>
        </p:nvGraphicFramePr>
        <p:xfrm>
          <a:off x="2076408" y="5599119"/>
          <a:ext cx="6762792" cy="2524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7858">
                  <a:extLst>
                    <a:ext uri="{9D8B030D-6E8A-4147-A177-3AD203B41FA5}">
                      <a16:colId xmlns:a16="http://schemas.microsoft.com/office/drawing/2014/main" val="331873953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96065087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686927037"/>
                    </a:ext>
                  </a:extLst>
                </a:gridCol>
                <a:gridCol w="1291134">
                  <a:extLst>
                    <a:ext uri="{9D8B030D-6E8A-4147-A177-3AD203B41FA5}">
                      <a16:colId xmlns:a16="http://schemas.microsoft.com/office/drawing/2014/main" val="239220782"/>
                    </a:ext>
                  </a:extLst>
                </a:gridCol>
              </a:tblGrid>
              <a:tr h="3334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개인회생자 여부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개인회생자 납입 완료 여부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개수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+mj-ea"/>
                          <a:ea typeface="+mj-ea"/>
                        </a:rPr>
                        <a:t>범주화결과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6213271"/>
                  </a:ext>
                </a:extLst>
              </a:tr>
              <a:tr h="333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+mj-ea"/>
                          <a:ea typeface="+mj-ea"/>
                        </a:rPr>
                        <a:t>NaN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NaN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417,711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+mj-ea"/>
                          <a:ea typeface="+mj-ea"/>
                        </a:rPr>
                        <a:t>NaN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81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X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+mj-ea"/>
                          <a:ea typeface="+mj-ea"/>
                        </a:rPr>
                        <a:t>NaN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426,208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6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X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+mj-ea"/>
                          <a:ea typeface="+mj-ea"/>
                        </a:rPr>
                        <a:t>납입중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119,892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741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X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납입완료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제거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852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O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+mj-ea"/>
                          <a:ea typeface="+mj-ea"/>
                        </a:rPr>
                        <a:t>납입중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4223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141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O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납입완료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635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089610"/>
                  </a:ext>
                </a:extLst>
              </a:tr>
            </a:tbl>
          </a:graphicData>
        </a:graphic>
      </p:graphicFrame>
      <p:grpSp>
        <p:nvGrpSpPr>
          <p:cNvPr id="19" name="그룹 1003">
            <a:extLst>
              <a:ext uri="{FF2B5EF4-FFF2-40B4-BE49-F238E27FC236}">
                <a16:creationId xmlns:a16="http://schemas.microsoft.com/office/drawing/2014/main" id="{CBC42EA6-483C-F21E-DEE2-59FE279FC2A0}"/>
              </a:ext>
            </a:extLst>
          </p:cNvPr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25" name="Object 14">
              <a:extLst>
                <a:ext uri="{FF2B5EF4-FFF2-40B4-BE49-F238E27FC236}">
                  <a16:creationId xmlns:a16="http://schemas.microsoft.com/office/drawing/2014/main" id="{5D59AF10-C860-139D-79A9-98F6FC27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26" name="Object 15">
              <a:extLst>
                <a:ext uri="{FF2B5EF4-FFF2-40B4-BE49-F238E27FC236}">
                  <a16:creationId xmlns:a16="http://schemas.microsoft.com/office/drawing/2014/main" id="{A31CA252-ABEC-CC2E-D7F4-84588641E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sp>
        <p:nvSpPr>
          <p:cNvPr id="28" name="Object 13">
            <a:extLst>
              <a:ext uri="{FF2B5EF4-FFF2-40B4-BE49-F238E27FC236}">
                <a16:creationId xmlns:a16="http://schemas.microsoft.com/office/drawing/2014/main" id="{947739DF-91C2-B5BD-FAD2-2DB646F58DD0}"/>
              </a:ext>
            </a:extLst>
          </p:cNvPr>
          <p:cNvSpPr txBox="1"/>
          <p:nvPr/>
        </p:nvSpPr>
        <p:spPr>
          <a:xfrm>
            <a:off x="1700932" y="3668890"/>
            <a:ext cx="5795218" cy="5304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kern="0" dirty="0">
                <a:solidFill>
                  <a:srgbClr val="4C50BB"/>
                </a:solidFill>
                <a:latin typeface="+mj-ea"/>
                <a:ea typeface="+mj-ea"/>
                <a:cs typeface="S-Core Dream 5 Medium" pitchFamily="34" charset="0"/>
              </a:rPr>
              <a:t>a. </a:t>
            </a:r>
            <a:r>
              <a:rPr lang="ko-KR" altLang="en-US" sz="2100" kern="0" dirty="0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상황 별 범주화</a:t>
            </a:r>
            <a:endParaRPr lang="en-US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6FF10A-ADF7-6581-28E0-DD1C075856DF}"/>
              </a:ext>
            </a:extLst>
          </p:cNvPr>
          <p:cNvSpPr txBox="1"/>
          <p:nvPr/>
        </p:nvSpPr>
        <p:spPr>
          <a:xfrm>
            <a:off x="2034436" y="4342948"/>
            <a:ext cx="62662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4C50BB"/>
                </a:solidFill>
                <a:latin typeface="+mj-ea"/>
                <a:ea typeface="+mj-ea"/>
              </a:rPr>
              <a:t>→</a:t>
            </a:r>
            <a:r>
              <a:rPr lang="ko-KR" altLang="en-US" sz="2200" dirty="0">
                <a:latin typeface="+mj-ea"/>
                <a:ea typeface="+mj-ea"/>
              </a:rPr>
              <a:t> </a:t>
            </a:r>
            <a:r>
              <a:rPr lang="ko-KR" altLang="en-US" sz="2200" dirty="0">
                <a:solidFill>
                  <a:srgbClr val="4C4747"/>
                </a:solidFill>
                <a:latin typeface="+mj-ea"/>
                <a:ea typeface="+mj-ea"/>
              </a:rPr>
              <a:t>가능한 경우의 수를 모두 고려해</a:t>
            </a:r>
            <a:endParaRPr lang="en-US" altLang="ko-KR" sz="2200" dirty="0">
              <a:solidFill>
                <a:srgbClr val="4C4747"/>
              </a:solidFill>
              <a:latin typeface="+mj-ea"/>
              <a:ea typeface="+mj-ea"/>
            </a:endParaRPr>
          </a:p>
          <a:p>
            <a:r>
              <a:rPr lang="en-US" altLang="ko-KR" sz="2200" dirty="0">
                <a:solidFill>
                  <a:srgbClr val="4C4747"/>
                </a:solidFill>
                <a:latin typeface="+mj-ea"/>
                <a:ea typeface="+mj-ea"/>
              </a:rPr>
              <a:t>     </a:t>
            </a:r>
            <a:r>
              <a:rPr lang="ko-KR" altLang="en-US" sz="2200" dirty="0">
                <a:solidFill>
                  <a:srgbClr val="4C4747"/>
                </a:solidFill>
                <a:latin typeface="+mj-ea"/>
                <a:ea typeface="+mj-ea"/>
              </a:rPr>
              <a:t>개인회생자</a:t>
            </a:r>
            <a:r>
              <a:rPr lang="en-US" altLang="ko-KR" sz="2200" dirty="0">
                <a:solidFill>
                  <a:srgbClr val="4C4747"/>
                </a:solidFill>
                <a:latin typeface="+mj-ea"/>
                <a:ea typeface="+mj-ea"/>
              </a:rPr>
              <a:t>(</a:t>
            </a:r>
            <a:r>
              <a:rPr lang="en-US" altLang="ko-KR" sz="2200" dirty="0" err="1">
                <a:solidFill>
                  <a:srgbClr val="4C4747"/>
                </a:solidFill>
                <a:latin typeface="+mj-ea"/>
                <a:ea typeface="+mj-ea"/>
              </a:rPr>
              <a:t>personal_rehabilitation</a:t>
            </a:r>
            <a:r>
              <a:rPr lang="en-US" altLang="ko-KR" sz="2200" dirty="0">
                <a:solidFill>
                  <a:srgbClr val="4C4747"/>
                </a:solidFill>
                <a:latin typeface="+mj-ea"/>
                <a:ea typeface="+mj-ea"/>
              </a:rPr>
              <a:t>)</a:t>
            </a:r>
            <a:r>
              <a:rPr lang="ko-KR" altLang="en-US" sz="2200" dirty="0">
                <a:solidFill>
                  <a:srgbClr val="4C4747"/>
                </a:solidFill>
                <a:latin typeface="+mj-ea"/>
                <a:ea typeface="+mj-ea"/>
              </a:rPr>
              <a:t> 변수 생성</a:t>
            </a:r>
          </a:p>
        </p:txBody>
      </p:sp>
      <p:pic>
        <p:nvPicPr>
          <p:cNvPr id="31" name="Object 57">
            <a:extLst>
              <a:ext uri="{FF2B5EF4-FFF2-40B4-BE49-F238E27FC236}">
                <a16:creationId xmlns:a16="http://schemas.microsoft.com/office/drawing/2014/main" id="{19F9F892-A77C-492F-2F65-794CA1E5B40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 flipV="1">
            <a:off x="6047548" y="6288816"/>
            <a:ext cx="6591497" cy="86697"/>
          </a:xfrm>
          <a:prstGeom prst="rect">
            <a:avLst/>
          </a:prstGeom>
        </p:spPr>
      </p:pic>
      <p:sp>
        <p:nvSpPr>
          <p:cNvPr id="32" name="Object 35">
            <a:extLst>
              <a:ext uri="{FF2B5EF4-FFF2-40B4-BE49-F238E27FC236}">
                <a16:creationId xmlns:a16="http://schemas.microsoft.com/office/drawing/2014/main" id="{FBA4FAC3-576F-660F-521C-E12234BA1B93}"/>
              </a:ext>
            </a:extLst>
          </p:cNvPr>
          <p:cNvSpPr txBox="1"/>
          <p:nvPr/>
        </p:nvSpPr>
        <p:spPr>
          <a:xfrm>
            <a:off x="13335000" y="514506"/>
            <a:ext cx="3574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 탐색 및 </a:t>
            </a:r>
            <a:r>
              <a:rPr lang="ko-KR" altLang="en-US" sz="2800" dirty="0" err="1">
                <a:latin typeface="+mj-ea"/>
                <a:ea typeface="+mj-ea"/>
              </a:rPr>
              <a:t>전처리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33" name="Object 36">
            <a:extLst>
              <a:ext uri="{FF2B5EF4-FFF2-40B4-BE49-F238E27FC236}">
                <a16:creationId xmlns:a16="http://schemas.microsoft.com/office/drawing/2014/main" id="{49B652DF-5FBD-4F10-DE68-365F8D1E157D}"/>
              </a:ext>
            </a:extLst>
          </p:cNvPr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02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34" name="Object 15">
            <a:extLst>
              <a:ext uri="{FF2B5EF4-FFF2-40B4-BE49-F238E27FC236}">
                <a16:creationId xmlns:a16="http://schemas.microsoft.com/office/drawing/2014/main" id="{742E2B7B-EBB8-5E47-066D-30BCA29518D3}"/>
              </a:ext>
            </a:extLst>
          </p:cNvPr>
          <p:cNvSpPr txBox="1"/>
          <p:nvPr/>
        </p:nvSpPr>
        <p:spPr>
          <a:xfrm>
            <a:off x="1080648" y="1198924"/>
            <a:ext cx="8150272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300" dirty="0" err="1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데이터</a:t>
            </a:r>
            <a:r>
              <a:rPr lang="en-US" sz="5000" kern="0" spc="-3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 </a:t>
            </a:r>
            <a:r>
              <a:rPr lang="ko-KR" altLang="en-US" sz="5000" kern="0" spc="-300" dirty="0" err="1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전처리</a:t>
            </a:r>
            <a:r>
              <a:rPr lang="en-US" sz="5000" kern="0" spc="-3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 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5" name="Object 16">
            <a:extLst>
              <a:ext uri="{FF2B5EF4-FFF2-40B4-BE49-F238E27FC236}">
                <a16:creationId xmlns:a16="http://schemas.microsoft.com/office/drawing/2014/main" id="{C918ABD9-1185-FD1C-531F-EEB71C9C27C1}"/>
              </a:ext>
            </a:extLst>
          </p:cNvPr>
          <p:cNvSpPr txBox="1"/>
          <p:nvPr/>
        </p:nvSpPr>
        <p:spPr>
          <a:xfrm>
            <a:off x="1147314" y="2169722"/>
            <a:ext cx="770000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300" kern="0" dirty="0">
                <a:solidFill>
                  <a:srgbClr val="4C50BB"/>
                </a:solidFill>
                <a:latin typeface="+mj-ea"/>
                <a:ea typeface="+mj-ea"/>
              </a:rPr>
              <a:t>파생변수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6" name="Object 10">
            <a:extLst>
              <a:ext uri="{FF2B5EF4-FFF2-40B4-BE49-F238E27FC236}">
                <a16:creationId xmlns:a16="http://schemas.microsoft.com/office/drawing/2014/main" id="{4316CA6F-D8B9-DC3F-1044-8F0241A4EFFA}"/>
              </a:ext>
            </a:extLst>
          </p:cNvPr>
          <p:cNvSpPr txBox="1"/>
          <p:nvPr/>
        </p:nvSpPr>
        <p:spPr>
          <a:xfrm>
            <a:off x="1205482" y="3036417"/>
            <a:ext cx="8776718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100" dirty="0">
                <a:solidFill>
                  <a:srgbClr val="4C50BB"/>
                </a:solidFill>
                <a:latin typeface="+mj-ea"/>
                <a:ea typeface="+mj-ea"/>
                <a:cs typeface="S-Core Dream 7 ExtraBold" pitchFamily="34" charset="0"/>
              </a:rPr>
              <a:t>01</a:t>
            </a:r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개인회생 관련 변수 </a:t>
            </a:r>
            <a:r>
              <a:rPr lang="en-US" altLang="ko-KR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: </a:t>
            </a:r>
            <a:r>
              <a:rPr lang="ko-KR" altLang="en-US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개인회생자 여부</a:t>
            </a:r>
            <a:r>
              <a:rPr lang="en-US" altLang="ko-KR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납입 완료 여부</a:t>
            </a:r>
            <a:endParaRPr lang="en-US" sz="25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37" name="Object 10">
            <a:extLst>
              <a:ext uri="{FF2B5EF4-FFF2-40B4-BE49-F238E27FC236}">
                <a16:creationId xmlns:a16="http://schemas.microsoft.com/office/drawing/2014/main" id="{CE80F59D-673F-E632-E246-CABAD82B3C84}"/>
              </a:ext>
            </a:extLst>
          </p:cNvPr>
          <p:cNvSpPr txBox="1"/>
          <p:nvPr/>
        </p:nvSpPr>
        <p:spPr>
          <a:xfrm>
            <a:off x="9721355" y="3036417"/>
            <a:ext cx="6929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100" dirty="0">
                <a:solidFill>
                  <a:srgbClr val="4C50BB"/>
                </a:solidFill>
                <a:latin typeface="+mj-ea"/>
                <a:ea typeface="+mj-ea"/>
                <a:cs typeface="S-Core Dream 7 ExtraBold" pitchFamily="34" charset="0"/>
              </a:rPr>
              <a:t>02</a:t>
            </a:r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2500" dirty="0">
                <a:solidFill>
                  <a:srgbClr val="4C4747"/>
                </a:solidFill>
                <a:latin typeface="+mj-ea"/>
                <a:ea typeface="+mj-ea"/>
              </a:rPr>
              <a:t>나이 및 연차 변수 생성</a:t>
            </a:r>
            <a:endParaRPr lang="en-US" sz="25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38" name="Object 13">
            <a:extLst>
              <a:ext uri="{FF2B5EF4-FFF2-40B4-BE49-F238E27FC236}">
                <a16:creationId xmlns:a16="http://schemas.microsoft.com/office/drawing/2014/main" id="{50039273-A356-10F1-8648-D04E4FD4C533}"/>
              </a:ext>
            </a:extLst>
          </p:cNvPr>
          <p:cNvSpPr txBox="1"/>
          <p:nvPr/>
        </p:nvSpPr>
        <p:spPr>
          <a:xfrm>
            <a:off x="10134600" y="3662728"/>
            <a:ext cx="5795218" cy="5304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kern="0" dirty="0">
                <a:solidFill>
                  <a:srgbClr val="4C50BB"/>
                </a:solidFill>
                <a:latin typeface="+mj-ea"/>
                <a:ea typeface="+mj-ea"/>
                <a:cs typeface="S-Core Dream 5 Medium" pitchFamily="34" charset="0"/>
              </a:rPr>
              <a:t>a. </a:t>
            </a:r>
            <a:r>
              <a:rPr lang="ko-KR" altLang="en-US" sz="2100" kern="0" dirty="0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나이</a:t>
            </a:r>
            <a:r>
              <a:rPr lang="en-US" altLang="ko-KR" sz="2100" kern="0" dirty="0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(age)</a:t>
            </a:r>
            <a:r>
              <a:rPr lang="ko-KR" altLang="en-US" sz="2100" kern="0" dirty="0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 변수 생성</a:t>
            </a:r>
            <a:endParaRPr lang="en-US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C58F16-59CF-1659-B322-D3B1C98C936C}"/>
              </a:ext>
            </a:extLst>
          </p:cNvPr>
          <p:cNvSpPr txBox="1"/>
          <p:nvPr/>
        </p:nvSpPr>
        <p:spPr>
          <a:xfrm>
            <a:off x="10490063" y="4325098"/>
            <a:ext cx="723070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4C50BB"/>
                </a:solidFill>
                <a:latin typeface="+mj-ea"/>
                <a:ea typeface="+mj-ea"/>
              </a:rPr>
              <a:t>→</a:t>
            </a:r>
            <a:r>
              <a:rPr lang="ko-KR" altLang="en-US" sz="2200" dirty="0">
                <a:latin typeface="+mj-ea"/>
                <a:ea typeface="+mj-ea"/>
              </a:rPr>
              <a:t> </a:t>
            </a:r>
            <a:r>
              <a:rPr lang="ko-KR" altLang="en-US" sz="2200" dirty="0">
                <a:solidFill>
                  <a:srgbClr val="4C4747"/>
                </a:solidFill>
                <a:latin typeface="+mj-ea"/>
                <a:ea typeface="+mj-ea"/>
              </a:rPr>
              <a:t>생년월일 변수를 통해 현재 연도를 기준으로 나이를 생성하고</a:t>
            </a:r>
            <a:endParaRPr lang="en-US" altLang="ko-KR" sz="2200" dirty="0">
              <a:solidFill>
                <a:srgbClr val="4C4747"/>
              </a:solidFill>
              <a:latin typeface="+mj-ea"/>
              <a:ea typeface="+mj-ea"/>
            </a:endParaRPr>
          </a:p>
          <a:p>
            <a:r>
              <a:rPr lang="en-US" altLang="ko-KR" sz="2200" dirty="0">
                <a:solidFill>
                  <a:srgbClr val="4C4747"/>
                </a:solidFill>
                <a:latin typeface="+mj-ea"/>
                <a:ea typeface="+mj-ea"/>
              </a:rPr>
              <a:t>     </a:t>
            </a:r>
            <a:r>
              <a:rPr lang="ko-KR" altLang="en-US" sz="2200" dirty="0">
                <a:solidFill>
                  <a:srgbClr val="4C4747"/>
                </a:solidFill>
                <a:latin typeface="+mj-ea"/>
                <a:ea typeface="+mj-ea"/>
              </a:rPr>
              <a:t>생년월일 변수는 제거함 </a:t>
            </a:r>
          </a:p>
        </p:txBody>
      </p:sp>
      <p:sp>
        <p:nvSpPr>
          <p:cNvPr id="40" name="Object 10">
            <a:extLst>
              <a:ext uri="{FF2B5EF4-FFF2-40B4-BE49-F238E27FC236}">
                <a16:creationId xmlns:a16="http://schemas.microsoft.com/office/drawing/2014/main" id="{CD0D27B9-C985-0ED7-71F9-77492CD19B7C}"/>
              </a:ext>
            </a:extLst>
          </p:cNvPr>
          <p:cNvSpPr txBox="1"/>
          <p:nvPr/>
        </p:nvSpPr>
        <p:spPr>
          <a:xfrm>
            <a:off x="9721355" y="6930746"/>
            <a:ext cx="6929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100" dirty="0">
                <a:solidFill>
                  <a:srgbClr val="4C50BB"/>
                </a:solidFill>
                <a:latin typeface="+mj-ea"/>
                <a:ea typeface="+mj-ea"/>
                <a:cs typeface="S-Core Dream 7 ExtraBold" pitchFamily="34" charset="0"/>
              </a:rPr>
              <a:t>03</a:t>
            </a:r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2500" dirty="0">
                <a:solidFill>
                  <a:srgbClr val="4C4747"/>
                </a:solidFill>
                <a:latin typeface="+mj-ea"/>
                <a:ea typeface="+mj-ea"/>
              </a:rPr>
              <a:t>라벨 인코딩</a:t>
            </a:r>
            <a:endParaRPr lang="en-US" sz="25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2BE58CC3-770E-CA58-6129-BBCF3C6EBED5}"/>
              </a:ext>
            </a:extLst>
          </p:cNvPr>
          <p:cNvSpPr txBox="1"/>
          <p:nvPr/>
        </p:nvSpPr>
        <p:spPr>
          <a:xfrm>
            <a:off x="10139206" y="5149324"/>
            <a:ext cx="5795218" cy="5304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kern="0" dirty="0">
                <a:solidFill>
                  <a:srgbClr val="4C50BB"/>
                </a:solidFill>
                <a:latin typeface="+mj-ea"/>
                <a:ea typeface="+mj-ea"/>
                <a:cs typeface="S-Core Dream 5 Medium" pitchFamily="34" charset="0"/>
              </a:rPr>
              <a:t>b. </a:t>
            </a:r>
            <a:r>
              <a:rPr lang="ko-KR" altLang="en-US" sz="2100" kern="0" dirty="0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연차</a:t>
            </a:r>
            <a:r>
              <a:rPr lang="en-US" altLang="ko-KR" sz="2100" kern="0" dirty="0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(</a:t>
            </a:r>
            <a:r>
              <a:rPr lang="en-US" altLang="ko-KR" sz="2100" kern="0" dirty="0" err="1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working_years</a:t>
            </a:r>
            <a:r>
              <a:rPr lang="en-US" altLang="ko-KR" sz="2100" kern="0" dirty="0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)</a:t>
            </a:r>
            <a:r>
              <a:rPr lang="ko-KR" altLang="en-US" sz="2100" kern="0" dirty="0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 변수 생성</a:t>
            </a:r>
            <a:endParaRPr lang="en-US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AEB174-8EDF-7D0A-8B44-3A9C940D8228}"/>
              </a:ext>
            </a:extLst>
          </p:cNvPr>
          <p:cNvSpPr txBox="1"/>
          <p:nvPr/>
        </p:nvSpPr>
        <p:spPr>
          <a:xfrm>
            <a:off x="10494669" y="5811694"/>
            <a:ext cx="723070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4C50BB"/>
                </a:solidFill>
                <a:latin typeface="+mj-ea"/>
                <a:ea typeface="+mj-ea"/>
              </a:rPr>
              <a:t>→</a:t>
            </a:r>
            <a:r>
              <a:rPr lang="ko-KR" altLang="en-US" sz="2200" dirty="0">
                <a:latin typeface="+mj-ea"/>
                <a:ea typeface="+mj-ea"/>
              </a:rPr>
              <a:t> </a:t>
            </a:r>
            <a:r>
              <a:rPr lang="ko-KR" altLang="en-US" sz="2200" dirty="0">
                <a:solidFill>
                  <a:srgbClr val="4C4747"/>
                </a:solidFill>
                <a:latin typeface="+mj-ea"/>
                <a:ea typeface="+mj-ea"/>
              </a:rPr>
              <a:t>입사연월의 연도를 통해 현재 현도를 기준으로 연차를 생성하고</a:t>
            </a:r>
            <a:endParaRPr lang="en-US" altLang="ko-KR" sz="2200" dirty="0">
              <a:solidFill>
                <a:srgbClr val="4C4747"/>
              </a:solidFill>
              <a:latin typeface="+mj-ea"/>
              <a:ea typeface="+mj-ea"/>
            </a:endParaRPr>
          </a:p>
          <a:p>
            <a:r>
              <a:rPr lang="en-US" altLang="ko-KR" sz="2200" dirty="0">
                <a:solidFill>
                  <a:srgbClr val="4C4747"/>
                </a:solidFill>
                <a:latin typeface="+mj-ea"/>
                <a:ea typeface="+mj-ea"/>
              </a:rPr>
              <a:t>     </a:t>
            </a:r>
            <a:r>
              <a:rPr lang="ko-KR" altLang="en-US" sz="2200" dirty="0">
                <a:solidFill>
                  <a:srgbClr val="4C4747"/>
                </a:solidFill>
                <a:latin typeface="+mj-ea"/>
                <a:ea typeface="+mj-ea"/>
              </a:rPr>
              <a:t>입사연월 변수는 제거함</a:t>
            </a:r>
          </a:p>
        </p:txBody>
      </p:sp>
      <p:sp>
        <p:nvSpPr>
          <p:cNvPr id="46" name="Object 13">
            <a:extLst>
              <a:ext uri="{FF2B5EF4-FFF2-40B4-BE49-F238E27FC236}">
                <a16:creationId xmlns:a16="http://schemas.microsoft.com/office/drawing/2014/main" id="{4BA45D73-53B8-6A8B-0DC3-C46A48179BB2}"/>
              </a:ext>
            </a:extLst>
          </p:cNvPr>
          <p:cNvSpPr txBox="1"/>
          <p:nvPr/>
        </p:nvSpPr>
        <p:spPr>
          <a:xfrm>
            <a:off x="10134600" y="7427104"/>
            <a:ext cx="2775228" cy="10152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kern="0" dirty="0">
                <a:solidFill>
                  <a:srgbClr val="4C50BB"/>
                </a:solidFill>
                <a:latin typeface="+mj-ea"/>
                <a:ea typeface="+mj-ea"/>
                <a:cs typeface="S-Core Dream 5 Medium" pitchFamily="34" charset="0"/>
              </a:rPr>
              <a:t>a. </a:t>
            </a:r>
            <a:r>
              <a:rPr lang="ko-KR" altLang="en-US" sz="2100" kern="0" dirty="0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근로형태 </a:t>
            </a:r>
            <a:r>
              <a:rPr lang="en-US" altLang="ko-KR" sz="2100" kern="0" dirty="0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: 0~5</a:t>
            </a: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4C50BB"/>
                </a:solidFill>
                <a:latin typeface="+mj-ea"/>
                <a:ea typeface="+mj-ea"/>
              </a:rPr>
              <a:t>c. </a:t>
            </a:r>
            <a:r>
              <a:rPr lang="ko-KR" altLang="en-US" sz="2100" dirty="0">
                <a:solidFill>
                  <a:srgbClr val="4C4747"/>
                </a:solidFill>
                <a:latin typeface="+mj-ea"/>
                <a:ea typeface="+mj-ea"/>
              </a:rPr>
              <a:t>주거소유형태 </a:t>
            </a:r>
            <a:r>
              <a:rPr lang="en-US" altLang="ko-KR" sz="2100" dirty="0">
                <a:solidFill>
                  <a:srgbClr val="4C4747"/>
                </a:solidFill>
                <a:latin typeface="+mj-ea"/>
                <a:ea typeface="+mj-ea"/>
              </a:rPr>
              <a:t>: 0~3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1562042-5924-FCF5-5EB9-ABC6A3E5CB09}"/>
              </a:ext>
            </a:extLst>
          </p:cNvPr>
          <p:cNvSpPr txBox="1"/>
          <p:nvPr/>
        </p:nvSpPr>
        <p:spPr>
          <a:xfrm>
            <a:off x="13457273" y="7429102"/>
            <a:ext cx="2665636" cy="101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b.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고용형태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: 0~3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d.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대출 목적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: 0~7</a:t>
            </a:r>
          </a:p>
        </p:txBody>
      </p:sp>
    </p:spTree>
    <p:extLst>
      <p:ext uri="{BB962C8B-B14F-4D97-AF65-F5344CB8AC3E}">
        <p14:creationId xmlns:p14="http://schemas.microsoft.com/office/powerpoint/2010/main" val="3342951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2900DC9-16C4-8A42-23B3-A58BE989D1F2}"/>
              </a:ext>
            </a:extLst>
          </p:cNvPr>
          <p:cNvSpPr/>
          <p:nvPr/>
        </p:nvSpPr>
        <p:spPr>
          <a:xfrm>
            <a:off x="9857577" y="6516495"/>
            <a:ext cx="3331217" cy="2822398"/>
          </a:xfrm>
          <a:prstGeom prst="roundRect">
            <a:avLst>
              <a:gd name="adj" fmla="val 6490"/>
            </a:avLst>
          </a:prstGeom>
          <a:solidFill>
            <a:srgbClr val="4C50BB"/>
          </a:solidFill>
          <a:ln w="5715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  <a:latin typeface="+mj-ea"/>
              <a:ea typeface="+mj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7E034BA-BB0F-AA71-643B-BABDEF8D6D20}"/>
              </a:ext>
            </a:extLst>
          </p:cNvPr>
          <p:cNvSpPr/>
          <p:nvPr/>
        </p:nvSpPr>
        <p:spPr>
          <a:xfrm>
            <a:off x="9857259" y="4651945"/>
            <a:ext cx="3331217" cy="1503484"/>
          </a:xfrm>
          <a:prstGeom prst="roundRect">
            <a:avLst>
              <a:gd name="adj" fmla="val 11118"/>
            </a:avLst>
          </a:prstGeom>
          <a:solidFill>
            <a:srgbClr val="4C50BB"/>
          </a:solidFill>
          <a:ln w="5715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  <a:latin typeface="+mj-ea"/>
              <a:ea typeface="+mj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0FB9552-0D94-7814-C803-400F6E2EC058}"/>
              </a:ext>
            </a:extLst>
          </p:cNvPr>
          <p:cNvSpPr/>
          <p:nvPr/>
        </p:nvSpPr>
        <p:spPr>
          <a:xfrm>
            <a:off x="5884924" y="4651945"/>
            <a:ext cx="3331217" cy="1503484"/>
          </a:xfrm>
          <a:prstGeom prst="roundRect">
            <a:avLst>
              <a:gd name="adj" fmla="val 11118"/>
            </a:avLst>
          </a:prstGeom>
          <a:solidFill>
            <a:schemeClr val="bg1"/>
          </a:solidFill>
          <a:ln w="2540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나이</a:t>
            </a:r>
            <a:r>
              <a:rPr lang="en-US" altLang="ko-KR" sz="1600" dirty="0">
                <a:solidFill>
                  <a:srgbClr val="4C4747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성별</a:t>
            </a:r>
            <a:r>
              <a:rPr lang="en-US" altLang="ko-KR" sz="1600" dirty="0">
                <a:solidFill>
                  <a:srgbClr val="4C4747"/>
                </a:solidFill>
                <a:latin typeface="+mj-ea"/>
                <a:ea typeface="+mj-ea"/>
              </a:rPr>
              <a:t>, </a:t>
            </a:r>
            <a:r>
              <a:rPr lang="ko-KR" altLang="en-US" sz="1600" dirty="0" err="1">
                <a:solidFill>
                  <a:srgbClr val="4C4747"/>
                </a:solidFill>
                <a:latin typeface="+mj-ea"/>
                <a:ea typeface="+mj-ea"/>
              </a:rPr>
              <a:t>연소득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  <a:p>
            <a:pPr algn="ctr"/>
            <a:endParaRPr lang="en-US" altLang="ko-KR" sz="800" dirty="0">
              <a:solidFill>
                <a:srgbClr val="4C4747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dirty="0">
                <a:solidFill>
                  <a:srgbClr val="4C50BB"/>
                </a:solidFill>
                <a:latin typeface="+mj-ea"/>
                <a:ea typeface="+mj-ea"/>
              </a:rPr>
              <a:t>유저 번호를 기준으로 </a:t>
            </a:r>
            <a:r>
              <a:rPr lang="ko-KR" altLang="en-US" sz="1600" dirty="0" err="1">
                <a:solidFill>
                  <a:srgbClr val="4C50BB"/>
                </a:solidFill>
                <a:highlight>
                  <a:srgbClr val="ECEDF6"/>
                </a:highlight>
                <a:latin typeface="+mj-ea"/>
                <a:ea typeface="+mj-ea"/>
              </a:rPr>
              <a:t>최빈값</a:t>
            </a:r>
            <a:r>
              <a:rPr lang="ko-KR" altLang="en-US" sz="1600" dirty="0">
                <a:solidFill>
                  <a:srgbClr val="4C50BB"/>
                </a:solidFill>
                <a:latin typeface="+mj-ea"/>
                <a:ea typeface="+mj-ea"/>
              </a:rPr>
              <a:t> 대체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89DE819-BF3A-0750-3764-C1B10BC4848D}"/>
              </a:ext>
            </a:extLst>
          </p:cNvPr>
          <p:cNvSpPr/>
          <p:nvPr/>
        </p:nvSpPr>
        <p:spPr>
          <a:xfrm>
            <a:off x="5877982" y="3263468"/>
            <a:ext cx="3331217" cy="1004167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/>
                <a:ea typeface="나눔스퀘어_ac Bold"/>
                <a:cs typeface="S-Core Dream 6 Bold" pitchFamily="34" charset="0"/>
              </a:rPr>
              <a:t>대출상품결과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/>
                <a:ea typeface="나눔스퀘어_ac Bold"/>
                <a:cs typeface="S-Core Dream 6 Bold" pitchFamily="34" charset="0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/>
                <a:ea typeface="나눔스퀘어_ac Bold"/>
                <a:cs typeface="S-Core Dream 6 Bold" pitchFamily="34" charset="0"/>
              </a:rPr>
              <a:t>및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/>
                <a:ea typeface="나눔스퀘어_ac Bold"/>
                <a:cs typeface="S-Core Dream 6 Bold" pitchFamily="34" charset="0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/>
                <a:ea typeface="나눔스퀘어_ac Bold"/>
                <a:cs typeface="S-Core Dream 6 Bold" pitchFamily="34" charset="0"/>
              </a:rPr>
              <a:t>유저스펙테이블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4C4747"/>
              </a:solidFill>
              <a:effectLst/>
              <a:uLnTx/>
              <a:uFillTx/>
              <a:latin typeface="나눔스퀘어_ac Bold"/>
              <a:ea typeface="나눔스퀘어_ac Bold"/>
              <a:cs typeface="S-Core Dream 6 Bold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1B2193"/>
                </a:solidFill>
                <a:effectLst/>
                <a:uLnTx/>
                <a:uFillTx/>
                <a:latin typeface="나눔스퀘어_ac Bold"/>
                <a:ea typeface="나눔스퀘어_ac Bold"/>
                <a:cs typeface="S-Core Dream 6 Bold" pitchFamily="34" charset="0"/>
              </a:rPr>
              <a:t>inner join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3768834" y="2385756"/>
            <a:ext cx="9401447" cy="6491502"/>
            <a:chOff x="3768834" y="2964940"/>
            <a:chExt cx="9401447" cy="649150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823058" y="3869866"/>
              <a:ext cx="3347223" cy="1004167"/>
              <a:chOff x="9823058" y="3869866"/>
              <a:chExt cx="3347223" cy="100416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823058" y="3869866"/>
                <a:ext cx="3347223" cy="100416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424656" y="4274219"/>
              <a:ext cx="227281" cy="195461"/>
              <a:chOff x="9424656" y="4274219"/>
              <a:chExt cx="227281" cy="19546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9424656" y="4274219"/>
                <a:ext cx="227281" cy="19546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440566" y="5829300"/>
              <a:ext cx="195461" cy="227281"/>
              <a:chOff x="9440566" y="5829300"/>
              <a:chExt cx="195461" cy="22728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9424656" y="5845210"/>
                <a:ext cx="227281" cy="19546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954772" y="3400660"/>
              <a:ext cx="3214987" cy="144079"/>
              <a:chOff x="5954772" y="3400660"/>
              <a:chExt cx="3214987" cy="14407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954772" y="3400660"/>
                <a:ext cx="3214987" cy="144079"/>
              </a:xfrm>
              <a:prstGeom prst="rect">
                <a:avLst/>
              </a:prstGeom>
            </p:spPr>
          </p:pic>
        </p:grpSp>
        <p:sp>
          <p:nvSpPr>
            <p:cNvPr id="36" name="Object 36"/>
            <p:cNvSpPr txBox="1"/>
            <p:nvPr/>
          </p:nvSpPr>
          <p:spPr>
            <a:xfrm>
              <a:off x="6345823" y="2964941"/>
              <a:ext cx="2395534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200" kern="0" spc="-100" dirty="0">
                  <a:solidFill>
                    <a:srgbClr val="1B2193"/>
                  </a:solidFill>
                  <a:latin typeface="+mj-ea"/>
                  <a:ea typeface="+mj-ea"/>
                  <a:cs typeface="S-Core Dream 6 Bold" pitchFamily="34" charset="0"/>
                </a:rPr>
                <a:t>문제 상황</a:t>
              </a:r>
              <a:endParaRPr lang="en-US" dirty="0">
                <a:latin typeface="+mj-ea"/>
                <a:ea typeface="+mj-ea"/>
              </a:endParaRPr>
            </a:p>
          </p:txBody>
        </p:sp>
        <p:grpSp>
          <p:nvGrpSpPr>
            <p:cNvPr id="1013" name="그룹 1013"/>
            <p:cNvGrpSpPr/>
            <p:nvPr/>
          </p:nvGrpSpPr>
          <p:grpSpPr>
            <a:xfrm>
              <a:off x="9860268" y="3400660"/>
              <a:ext cx="3214987" cy="144079"/>
              <a:chOff x="9860268" y="3400660"/>
              <a:chExt cx="3214987" cy="14407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860268" y="3400660"/>
                <a:ext cx="3214987" cy="144079"/>
              </a:xfrm>
              <a:prstGeom prst="rect">
                <a:avLst/>
              </a:prstGeom>
            </p:spPr>
          </p:pic>
        </p:grpSp>
        <p:sp>
          <p:nvSpPr>
            <p:cNvPr id="40" name="Object 40"/>
            <p:cNvSpPr txBox="1"/>
            <p:nvPr/>
          </p:nvSpPr>
          <p:spPr>
            <a:xfrm>
              <a:off x="10308563" y="2964940"/>
              <a:ext cx="2395534" cy="430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200" kern="0" spc="-100" dirty="0" err="1">
                  <a:solidFill>
                    <a:srgbClr val="1B2193"/>
                  </a:solidFill>
                  <a:latin typeface="+mj-ea"/>
                  <a:ea typeface="+mj-ea"/>
                </a:rPr>
                <a:t>결측치</a:t>
              </a:r>
              <a:r>
                <a:rPr lang="ko-KR" altLang="en-US" sz="2200" kern="0" spc="-100" dirty="0">
                  <a:solidFill>
                    <a:srgbClr val="1B2193"/>
                  </a:solidFill>
                  <a:latin typeface="+mj-ea"/>
                  <a:ea typeface="+mj-ea"/>
                </a:rPr>
                <a:t> 변화</a:t>
              </a:r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10030412" y="4071109"/>
              <a:ext cx="2874698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승인한도 및 승인 금리</a:t>
              </a:r>
              <a:endParaRPr lang="en-US" altLang="ko-KR" sz="1600" dirty="0">
                <a:solidFill>
                  <a:srgbClr val="FFFFFF"/>
                </a:solidFill>
                <a:latin typeface="+mj-ea"/>
                <a:ea typeface="+mj-ea"/>
                <a:cs typeface="S-Core Dream 6 Bold" pitchFamily="34" charset="0"/>
              </a:endParaRPr>
            </a:p>
            <a:p>
              <a:pPr algn="ctr"/>
              <a:r>
                <a:rPr lang="en-US" altLang="ko-KR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7495</a:t>
              </a:r>
              <a:r>
                <a:rPr lang="ko-KR" altLang="en-US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행 대체</a:t>
              </a:r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49" name="Object 49"/>
            <p:cNvSpPr txBox="1"/>
            <p:nvPr/>
          </p:nvSpPr>
          <p:spPr>
            <a:xfrm>
              <a:off x="9898836" y="5379985"/>
              <a:ext cx="3137849" cy="123110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FFFFFF"/>
                  </a:solidFill>
                  <a:latin typeface="+mj-ea"/>
                  <a:ea typeface="+mj-ea"/>
                </a:rPr>
                <a:t>1. </a:t>
              </a:r>
              <a:r>
                <a:rPr lang="ko-KR" altLang="en-US" sz="1600" dirty="0">
                  <a:solidFill>
                    <a:srgbClr val="FFFFFF"/>
                  </a:solidFill>
                  <a:latin typeface="+mj-ea"/>
                  <a:ea typeface="+mj-ea"/>
                </a:rPr>
                <a:t>나이</a:t>
              </a:r>
              <a:r>
                <a:rPr lang="en-US" altLang="ko-KR" sz="1600" dirty="0">
                  <a:solidFill>
                    <a:srgbClr val="FFFFFF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600" dirty="0">
                  <a:solidFill>
                    <a:srgbClr val="FFFFFF"/>
                  </a:solidFill>
                  <a:latin typeface="+mj-ea"/>
                  <a:ea typeface="+mj-ea"/>
                </a:rPr>
                <a:t>성별</a:t>
              </a:r>
              <a:endParaRPr lang="en-US" altLang="ko-KR" sz="1600" dirty="0">
                <a:solidFill>
                  <a:srgbClr val="FFFFFF"/>
                </a:solidFill>
                <a:latin typeface="+mj-ea"/>
                <a:ea typeface="+mj-ea"/>
              </a:endParaRPr>
            </a:p>
            <a:p>
              <a:pPr algn="ctr"/>
              <a:r>
                <a:rPr lang="en-US" sz="1600" dirty="0">
                  <a:solidFill>
                    <a:srgbClr val="FFFFFF"/>
                  </a:solidFill>
                  <a:latin typeface="+mj-ea"/>
                  <a:ea typeface="+mj-ea"/>
                </a:rPr>
                <a:t>12961</a:t>
              </a:r>
              <a:r>
                <a:rPr lang="ko-KR" altLang="en-US" sz="1600" dirty="0">
                  <a:solidFill>
                    <a:srgbClr val="FFFFFF"/>
                  </a:solidFill>
                  <a:latin typeface="+mj-ea"/>
                  <a:ea typeface="+mj-ea"/>
                </a:rPr>
                <a:t>행</a:t>
              </a:r>
              <a:r>
                <a:rPr lang="en-US" sz="1600" dirty="0">
                  <a:solidFill>
                    <a:srgbClr val="FFFFFF"/>
                  </a:solidFill>
                  <a:latin typeface="+mj-ea"/>
                  <a:ea typeface="+mj-ea"/>
                </a:rPr>
                <a:t> → 9000</a:t>
              </a:r>
              <a:r>
                <a:rPr lang="ko-KR" altLang="en-US" sz="1600" dirty="0">
                  <a:solidFill>
                    <a:srgbClr val="FFFFFF"/>
                  </a:solidFill>
                  <a:latin typeface="+mj-ea"/>
                  <a:ea typeface="+mj-ea"/>
                </a:rPr>
                <a:t>행의 </a:t>
              </a:r>
              <a:r>
                <a:rPr lang="ko-KR" altLang="en-US" sz="1600" dirty="0" err="1">
                  <a:solidFill>
                    <a:srgbClr val="FFFFFF"/>
                  </a:solidFill>
                  <a:latin typeface="+mj-ea"/>
                  <a:ea typeface="+mj-ea"/>
                </a:rPr>
                <a:t>결측치</a:t>
              </a:r>
              <a:endParaRPr lang="en-US" sz="1600" dirty="0">
                <a:solidFill>
                  <a:srgbClr val="FFFFFF"/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FFFFFF"/>
                  </a:solidFill>
                  <a:latin typeface="+mj-ea"/>
                  <a:ea typeface="+mj-ea"/>
                </a:rPr>
                <a:t>2. </a:t>
              </a:r>
              <a:r>
                <a:rPr lang="ko-KR" altLang="en-US" sz="1600" dirty="0" err="1">
                  <a:solidFill>
                    <a:srgbClr val="FFFFFF"/>
                  </a:solidFill>
                  <a:latin typeface="+mj-ea"/>
                  <a:ea typeface="+mj-ea"/>
                </a:rPr>
                <a:t>연소득</a:t>
              </a:r>
              <a:endParaRPr lang="en-US" sz="1600" dirty="0">
                <a:solidFill>
                  <a:srgbClr val="FFFFFF"/>
                </a:solidFill>
                <a:latin typeface="+mj-ea"/>
                <a:ea typeface="+mj-ea"/>
              </a:endParaRPr>
            </a:p>
            <a:p>
              <a:pPr algn="ctr"/>
              <a:r>
                <a:rPr lang="en-US" sz="1600" dirty="0">
                  <a:solidFill>
                    <a:srgbClr val="FFFFFF"/>
                  </a:solidFill>
                  <a:latin typeface="+mj-ea"/>
                  <a:ea typeface="+mj-ea"/>
                </a:rPr>
                <a:t>1</a:t>
              </a:r>
              <a:r>
                <a:rPr lang="ko-KR" altLang="en-US" sz="1600" dirty="0">
                  <a:solidFill>
                    <a:srgbClr val="FFFFFF"/>
                  </a:solidFill>
                  <a:latin typeface="+mj-ea"/>
                  <a:ea typeface="+mj-ea"/>
                </a:rPr>
                <a:t>행</a:t>
              </a:r>
              <a:r>
                <a:rPr lang="en-US" sz="1600" dirty="0">
                  <a:solidFill>
                    <a:srgbClr val="FFFFFF"/>
                  </a:solidFill>
                  <a:latin typeface="+mj-ea"/>
                  <a:ea typeface="+mj-ea"/>
                </a:rPr>
                <a:t> </a:t>
              </a:r>
              <a:r>
                <a:rPr lang="ko-KR" altLang="en-US" sz="1800" dirty="0">
                  <a:solidFill>
                    <a:srgbClr val="FFFFFF"/>
                  </a:solidFill>
                  <a:latin typeface="+mj-ea"/>
                  <a:ea typeface="+mj-ea"/>
                </a:rPr>
                <a:t>대체</a:t>
              </a:r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53" name="Object 53"/>
            <p:cNvSpPr txBox="1"/>
            <p:nvPr/>
          </p:nvSpPr>
          <p:spPr>
            <a:xfrm>
              <a:off x="3793283" y="4229548"/>
              <a:ext cx="2466226" cy="3847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900" kern="0" spc="-100" dirty="0">
                  <a:solidFill>
                    <a:srgbClr val="1B2193"/>
                  </a:solidFill>
                  <a:latin typeface="+mj-ea"/>
                  <a:ea typeface="+mj-ea"/>
                  <a:cs typeface="S-Core Dream 6 Bold" pitchFamily="34" charset="0"/>
                </a:rPr>
                <a:t>01 </a:t>
              </a:r>
              <a:r>
                <a:rPr lang="ko-KR" altLang="en-US" sz="1900" kern="0" spc="-100" dirty="0">
                  <a:solidFill>
                    <a:srgbClr val="1B2193"/>
                  </a:solidFill>
                  <a:latin typeface="+mj-ea"/>
                  <a:ea typeface="+mj-ea"/>
                  <a:cs typeface="S-Core Dream 6 Bold" pitchFamily="34" charset="0"/>
                </a:rPr>
                <a:t>데이터 결합</a:t>
              </a:r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54" name="Object 54"/>
            <p:cNvSpPr txBox="1"/>
            <p:nvPr/>
          </p:nvSpPr>
          <p:spPr>
            <a:xfrm>
              <a:off x="3781059" y="5753100"/>
              <a:ext cx="2521235" cy="3847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900" kern="0" spc="-100" dirty="0">
                  <a:solidFill>
                    <a:srgbClr val="1B2193"/>
                  </a:solidFill>
                  <a:latin typeface="+mj-ea"/>
                  <a:ea typeface="+mj-ea"/>
                  <a:cs typeface="S-Core Dream 6 Bold" pitchFamily="34" charset="0"/>
                </a:rPr>
                <a:t>02 </a:t>
              </a:r>
              <a:r>
                <a:rPr lang="ko-KR" altLang="en-US" sz="1900" kern="0" spc="-100" dirty="0">
                  <a:solidFill>
                    <a:srgbClr val="1B2193"/>
                  </a:solidFill>
                  <a:latin typeface="+mj-ea"/>
                  <a:ea typeface="+mj-ea"/>
                  <a:cs typeface="S-Core Dream 6 Bold" pitchFamily="34" charset="0"/>
                </a:rPr>
                <a:t>단순 대체</a:t>
              </a:r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55" name="Object 55"/>
            <p:cNvSpPr txBox="1"/>
            <p:nvPr/>
          </p:nvSpPr>
          <p:spPr>
            <a:xfrm>
              <a:off x="3768834" y="8111579"/>
              <a:ext cx="2521238" cy="3847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900" kern="0" spc="-100" dirty="0">
                  <a:solidFill>
                    <a:srgbClr val="1B2193"/>
                  </a:solidFill>
                  <a:latin typeface="+mj-ea"/>
                  <a:ea typeface="+mj-ea"/>
                  <a:cs typeface="S-Core Dream 6 Bold" pitchFamily="34" charset="0"/>
                </a:rPr>
                <a:t>03 </a:t>
              </a:r>
              <a:r>
                <a:rPr lang="ko-KR" altLang="en-US" sz="1900" kern="0" spc="-100" dirty="0">
                  <a:solidFill>
                    <a:srgbClr val="1B2193"/>
                  </a:solidFill>
                  <a:latin typeface="+mj-ea"/>
                  <a:ea typeface="+mj-ea"/>
                  <a:cs typeface="S-Core Dream 6 Bold" pitchFamily="34" charset="0"/>
                </a:rPr>
                <a:t>모델링 대체</a:t>
              </a:r>
              <a:endParaRPr lang="en-US" dirty="0">
                <a:latin typeface="+mj-ea"/>
                <a:ea typeface="+mj-ea"/>
              </a:endParaRPr>
            </a:p>
          </p:txBody>
        </p:sp>
        <p:grpSp>
          <p:nvGrpSpPr>
            <p:cNvPr id="1016" name="그룹 1016"/>
            <p:cNvGrpSpPr/>
            <p:nvPr/>
          </p:nvGrpSpPr>
          <p:grpSpPr>
            <a:xfrm>
              <a:off x="9450855" y="8222160"/>
              <a:ext cx="227281" cy="195461"/>
              <a:chOff x="9450855" y="8222160"/>
              <a:chExt cx="227281" cy="195461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9450855" y="8222160"/>
                <a:ext cx="227281" cy="195461"/>
              </a:xfrm>
              <a:prstGeom prst="rect">
                <a:avLst/>
              </a:prstGeom>
            </p:spPr>
          </p:pic>
        </p:grpSp>
        <p:sp>
          <p:nvSpPr>
            <p:cNvPr id="66" name="Object 66"/>
            <p:cNvSpPr txBox="1"/>
            <p:nvPr/>
          </p:nvSpPr>
          <p:spPr>
            <a:xfrm>
              <a:off x="5999590" y="8034276"/>
              <a:ext cx="316706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dirty="0">
                  <a:solidFill>
                    <a:srgbClr val="1B2193"/>
                  </a:solidFill>
                  <a:latin typeface="+mj-ea"/>
                  <a:ea typeface="+mj-ea"/>
                  <a:cs typeface="S-Core Dream 6 Bold" pitchFamily="34" charset="0"/>
                </a:rPr>
                <a:t>삭제</a:t>
              </a:r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67" name="Object 67"/>
            <p:cNvSpPr txBox="1"/>
            <p:nvPr/>
          </p:nvSpPr>
          <p:spPr>
            <a:xfrm>
              <a:off x="5417849" y="8346133"/>
              <a:ext cx="4256882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B2193"/>
                  </a:solidFill>
                  <a:latin typeface="+mj-ea"/>
                  <a:ea typeface="+mj-ea"/>
                  <a:cs typeface="S-Core Dream 4 Regular" pitchFamily="34" charset="0"/>
                </a:rPr>
                <a:t>데이터 손실 우려</a:t>
              </a:r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68" name="Object 68"/>
            <p:cNvSpPr txBox="1"/>
            <p:nvPr/>
          </p:nvSpPr>
          <p:spPr>
            <a:xfrm>
              <a:off x="9880231" y="7399084"/>
              <a:ext cx="3232875" cy="20573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R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1. </a:t>
              </a:r>
              <a:r>
                <a:rPr lang="ko-KR" altLang="en-US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나이</a:t>
              </a:r>
              <a:r>
                <a:rPr lang="en-US" altLang="ko-KR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, </a:t>
              </a:r>
              <a:r>
                <a:rPr lang="ko-KR" altLang="en-US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성별 </a:t>
              </a:r>
              <a:r>
                <a:rPr lang="en-US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: 6746</a:t>
              </a:r>
              <a:r>
                <a:rPr lang="ko-KR" altLang="en-US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행</a:t>
              </a:r>
              <a:r>
                <a:rPr lang="en-US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 </a:t>
              </a:r>
              <a:r>
                <a:rPr lang="ko-KR" altLang="en-US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대체</a:t>
              </a:r>
              <a:endParaRPr lang="en-US" sz="1600" dirty="0">
                <a:solidFill>
                  <a:srgbClr val="FFFFFF"/>
                </a:solidFill>
                <a:latin typeface="+mj-ea"/>
                <a:ea typeface="+mj-ea"/>
                <a:cs typeface="S-Core Dream 6 Bold" pitchFamily="34" charset="0"/>
              </a:endParaRPr>
            </a:p>
            <a:p>
              <a:pPr algn="ctr">
                <a:lnSpc>
                  <a:spcPct val="150000"/>
                </a:lnSpc>
                <a:spcBef>
                  <a:spcPts val="300"/>
                </a:spcBef>
              </a:pPr>
              <a:r>
                <a:rPr lang="en-US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2. </a:t>
              </a:r>
              <a:r>
                <a:rPr lang="ko-KR" altLang="en-US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신용점수 </a:t>
              </a:r>
              <a:r>
                <a:rPr lang="en-US" altLang="ko-KR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: </a:t>
              </a:r>
              <a:r>
                <a:rPr lang="en-US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67543</a:t>
              </a:r>
              <a:r>
                <a:rPr lang="ko-KR" altLang="en-US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행 대체</a:t>
              </a:r>
              <a:endParaRPr lang="en-US" sz="1600" dirty="0">
                <a:solidFill>
                  <a:srgbClr val="FFFFFF"/>
                </a:solidFill>
                <a:latin typeface="+mj-ea"/>
                <a:ea typeface="+mj-ea"/>
                <a:cs typeface="S-Core Dream 6 Bold" pitchFamily="34" charset="0"/>
              </a:endParaRPr>
            </a:p>
            <a:p>
              <a:pPr algn="ctr"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R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3. </a:t>
              </a:r>
              <a:r>
                <a:rPr lang="ko-KR" altLang="en-US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연차 </a:t>
              </a:r>
              <a:r>
                <a:rPr lang="en-US" altLang="ko-KR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: </a:t>
              </a:r>
              <a:r>
                <a:rPr lang="en-US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9231</a:t>
              </a:r>
              <a:r>
                <a:rPr lang="ko-KR" altLang="en-US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행 대체</a:t>
              </a:r>
              <a:endParaRPr lang="en-US" sz="1600" dirty="0">
                <a:solidFill>
                  <a:srgbClr val="FFFFFF"/>
                </a:solidFill>
                <a:latin typeface="+mj-ea"/>
                <a:ea typeface="+mj-ea"/>
                <a:cs typeface="S-Core Dream 6 Bold" pitchFamily="34" charset="0"/>
              </a:endParaRPr>
            </a:p>
            <a:p>
              <a:pPr algn="ctr"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R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4. </a:t>
              </a:r>
              <a:r>
                <a:rPr lang="ko-KR" altLang="en-US" sz="1600" dirty="0" err="1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기대출수</a:t>
              </a:r>
              <a:r>
                <a:rPr lang="ko-KR" altLang="en-US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 </a:t>
              </a:r>
              <a:r>
                <a:rPr lang="en-US" altLang="ko-KR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:</a:t>
              </a:r>
              <a:r>
                <a:rPr lang="en-US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225017</a:t>
              </a:r>
              <a:r>
                <a:rPr lang="ko-KR" altLang="en-US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행 대체</a:t>
              </a:r>
              <a:endParaRPr lang="en-US" sz="1600" dirty="0">
                <a:solidFill>
                  <a:srgbClr val="FFFFFF"/>
                </a:solidFill>
                <a:latin typeface="+mj-ea"/>
                <a:ea typeface="+mj-ea"/>
                <a:cs typeface="S-Core Dream 6 Bold" pitchFamily="34" charset="0"/>
              </a:endParaRPr>
            </a:p>
            <a:p>
              <a:pPr algn="ctr"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R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5. </a:t>
              </a:r>
              <a:r>
                <a:rPr lang="ko-KR" altLang="en-US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개인회생자 </a:t>
              </a:r>
              <a:r>
                <a:rPr lang="en-US" altLang="ko-KR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: </a:t>
              </a:r>
              <a:r>
                <a:rPr lang="en-US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417711</a:t>
              </a:r>
              <a:r>
                <a:rPr lang="ko-KR" altLang="en-US" sz="1600" dirty="0">
                  <a:solidFill>
                    <a:srgbClr val="FFFFFF"/>
                  </a:solidFill>
                  <a:latin typeface="+mj-ea"/>
                  <a:ea typeface="+mj-ea"/>
                  <a:cs typeface="S-Core Dream 6 Bold" pitchFamily="34" charset="0"/>
                </a:rPr>
                <a:t>행 대체</a:t>
              </a:r>
              <a:endParaRPr lang="en-US" sz="1600" dirty="0">
                <a:solidFill>
                  <a:srgbClr val="FFFFFF"/>
                </a:solidFill>
                <a:latin typeface="+mj-ea"/>
                <a:ea typeface="+mj-ea"/>
                <a:cs typeface="S-Core Dream 6 Bold" pitchFamily="34" charset="0"/>
              </a:endParaRPr>
            </a:p>
          </p:txBody>
        </p:sp>
      </p:grpSp>
      <p:grpSp>
        <p:nvGrpSpPr>
          <p:cNvPr id="1017" name="그룹 1017"/>
          <p:cNvGrpSpPr/>
          <p:nvPr/>
        </p:nvGrpSpPr>
        <p:grpSpPr>
          <a:xfrm>
            <a:off x="13563250" y="-1467761"/>
            <a:ext cx="3462154" cy="3428571"/>
            <a:chOff x="13563250" y="-1467761"/>
            <a:chExt cx="3462154" cy="342857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63250" y="-1467761"/>
              <a:ext cx="3462154" cy="3428571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14452609" y="9682605"/>
            <a:ext cx="5571204" cy="4666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kern="0" spc="-100" dirty="0">
                <a:solidFill>
                  <a:srgbClr val="4C4747"/>
                </a:solidFill>
                <a:latin typeface="S-Core Dream 4 Regular" pitchFamily="34" charset="0"/>
                <a:cs typeface="S-Core Dream 4 Regular" pitchFamily="34" charset="0"/>
              </a:rPr>
              <a:t>10</a:t>
            </a:r>
            <a:endParaRPr 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C559B70-AACD-E0D8-CD9B-F5D4446EC63E}"/>
              </a:ext>
            </a:extLst>
          </p:cNvPr>
          <p:cNvSpPr/>
          <p:nvPr/>
        </p:nvSpPr>
        <p:spPr>
          <a:xfrm>
            <a:off x="5845440" y="6542518"/>
            <a:ext cx="3331217" cy="2822398"/>
          </a:xfrm>
          <a:prstGeom prst="roundRect">
            <a:avLst>
              <a:gd name="adj" fmla="val 6490"/>
            </a:avLst>
          </a:prstGeom>
          <a:solidFill>
            <a:schemeClr val="bg1"/>
          </a:solidFill>
          <a:ln w="2540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C4747"/>
                </a:solidFill>
                <a:latin typeface="+mj-ea"/>
                <a:ea typeface="+mj-ea"/>
              </a:rPr>
              <a:t>1. </a:t>
            </a:r>
            <a:r>
              <a:rPr lang="ko-KR" altLang="en-US" dirty="0">
                <a:solidFill>
                  <a:srgbClr val="4C4747"/>
                </a:solidFill>
                <a:latin typeface="+mj-ea"/>
                <a:ea typeface="+mj-ea"/>
              </a:rPr>
              <a:t>성별</a:t>
            </a:r>
            <a:endParaRPr lang="en-US" altLang="ko-KR" dirty="0">
              <a:solidFill>
                <a:srgbClr val="4C4747"/>
              </a:solidFill>
              <a:latin typeface="+mj-ea"/>
              <a:ea typeface="+mj-ea"/>
            </a:endParaRPr>
          </a:p>
          <a:p>
            <a:pPr algn="ctr"/>
            <a:endParaRPr lang="en-US" altLang="ko-KR" sz="800" dirty="0">
              <a:solidFill>
                <a:srgbClr val="4C4747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rgbClr val="4C50BB"/>
                </a:solidFill>
                <a:latin typeface="+mj-ea"/>
                <a:ea typeface="+mj-ea"/>
              </a:rPr>
              <a:t>랜덤 포레스트 모델 사용</a:t>
            </a:r>
            <a:endParaRPr lang="en-US" altLang="ko-KR" dirty="0">
              <a:solidFill>
                <a:srgbClr val="4C50BB"/>
              </a:solidFill>
              <a:latin typeface="+mj-ea"/>
              <a:ea typeface="+mj-ea"/>
            </a:endParaRPr>
          </a:p>
          <a:p>
            <a:pPr algn="ctr"/>
            <a:endParaRPr lang="en-US" altLang="ko-KR" dirty="0">
              <a:solidFill>
                <a:srgbClr val="4C50BB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>
                <a:solidFill>
                  <a:srgbClr val="4C4747"/>
                </a:solidFill>
                <a:latin typeface="+mj-ea"/>
                <a:ea typeface="+mj-ea"/>
              </a:rPr>
              <a:t>2. </a:t>
            </a:r>
            <a:r>
              <a:rPr lang="ko-KR" altLang="en-US" dirty="0">
                <a:solidFill>
                  <a:srgbClr val="4C4747"/>
                </a:solidFill>
                <a:latin typeface="+mj-ea"/>
                <a:ea typeface="+mj-ea"/>
              </a:rPr>
              <a:t>나이</a:t>
            </a:r>
            <a:r>
              <a:rPr lang="en-US" altLang="ko-KR" dirty="0">
                <a:solidFill>
                  <a:srgbClr val="4C4747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rgbClr val="4C4747"/>
                </a:solidFill>
                <a:latin typeface="+mj-ea"/>
                <a:ea typeface="+mj-ea"/>
              </a:rPr>
              <a:t>신용점수</a:t>
            </a:r>
            <a:r>
              <a:rPr lang="en-US" altLang="ko-KR" dirty="0">
                <a:solidFill>
                  <a:srgbClr val="4C4747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rgbClr val="4C4747"/>
                </a:solidFill>
                <a:latin typeface="+mj-ea"/>
                <a:ea typeface="+mj-ea"/>
              </a:rPr>
              <a:t>연차</a:t>
            </a:r>
            <a:r>
              <a:rPr lang="en-US" altLang="ko-KR" dirty="0">
                <a:solidFill>
                  <a:srgbClr val="4C4747"/>
                </a:solidFill>
                <a:latin typeface="+mj-ea"/>
                <a:ea typeface="+mj-ea"/>
              </a:rPr>
              <a:t>,</a:t>
            </a:r>
          </a:p>
          <a:p>
            <a:pPr algn="ctr"/>
            <a:r>
              <a:rPr lang="ko-KR" altLang="en-US" dirty="0" err="1">
                <a:solidFill>
                  <a:srgbClr val="4C4747"/>
                </a:solidFill>
                <a:latin typeface="+mj-ea"/>
                <a:ea typeface="+mj-ea"/>
              </a:rPr>
              <a:t>기대출수</a:t>
            </a:r>
            <a:r>
              <a:rPr lang="en-US" altLang="ko-KR" dirty="0">
                <a:solidFill>
                  <a:srgbClr val="4C4747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rgbClr val="4C4747"/>
                </a:solidFill>
                <a:latin typeface="+mj-ea"/>
                <a:ea typeface="+mj-ea"/>
              </a:rPr>
              <a:t>개인회생자</a:t>
            </a:r>
            <a:endParaRPr lang="en-US" altLang="ko-KR" dirty="0">
              <a:solidFill>
                <a:srgbClr val="4C4747"/>
              </a:solidFill>
              <a:latin typeface="+mj-ea"/>
              <a:ea typeface="+mj-ea"/>
            </a:endParaRPr>
          </a:p>
          <a:p>
            <a:pPr algn="ctr"/>
            <a:endParaRPr lang="en-US" altLang="ko-KR" sz="800" dirty="0">
              <a:solidFill>
                <a:srgbClr val="4C4747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 err="1">
                <a:solidFill>
                  <a:srgbClr val="4C50BB"/>
                </a:solidFill>
                <a:latin typeface="+mj-ea"/>
                <a:ea typeface="+mj-ea"/>
              </a:rPr>
              <a:t>Pycaret</a:t>
            </a:r>
            <a:r>
              <a:rPr lang="en-US" altLang="ko-KR" dirty="0">
                <a:solidFill>
                  <a:srgbClr val="4C50BB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rgbClr val="4C50BB"/>
                </a:solidFill>
                <a:latin typeface="+mj-ea"/>
                <a:ea typeface="+mj-ea"/>
              </a:rPr>
              <a:t>모델 사용</a:t>
            </a:r>
            <a:endParaRPr lang="en-US" altLang="ko-KR" dirty="0">
              <a:solidFill>
                <a:srgbClr val="4C50BB"/>
              </a:solidFill>
              <a:latin typeface="+mj-ea"/>
              <a:ea typeface="+mj-ea"/>
            </a:endParaRPr>
          </a:p>
        </p:txBody>
      </p: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703BFE8F-0CCA-4A1C-5E85-0E0048F0D79F}"/>
              </a:ext>
            </a:extLst>
          </p:cNvPr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445168E4-48B6-D4AD-FDEA-824CCD113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83DB6C03-58A8-1E77-279A-2C700835D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sp>
        <p:nvSpPr>
          <p:cNvPr id="16" name="Object 15">
            <a:extLst>
              <a:ext uri="{FF2B5EF4-FFF2-40B4-BE49-F238E27FC236}">
                <a16:creationId xmlns:a16="http://schemas.microsoft.com/office/drawing/2014/main" id="{8902B1FA-E6C5-F08B-AE0C-2C151F3E8988}"/>
              </a:ext>
            </a:extLst>
          </p:cNvPr>
          <p:cNvSpPr txBox="1"/>
          <p:nvPr/>
        </p:nvSpPr>
        <p:spPr>
          <a:xfrm>
            <a:off x="1080648" y="1198924"/>
            <a:ext cx="8150272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300" dirty="0" err="1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데이터</a:t>
            </a:r>
            <a:r>
              <a:rPr lang="en-US" sz="5000" kern="0" spc="-3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 </a:t>
            </a:r>
            <a:r>
              <a:rPr lang="ko-KR" altLang="en-US" sz="5000" kern="0" spc="-300" dirty="0" err="1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전처리</a:t>
            </a:r>
            <a:r>
              <a:rPr lang="en-US" sz="5000" kern="0" spc="-3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 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24ECB8C6-1BBE-75F3-7C19-E9BCF505C444}"/>
              </a:ext>
            </a:extLst>
          </p:cNvPr>
          <p:cNvSpPr txBox="1"/>
          <p:nvPr/>
        </p:nvSpPr>
        <p:spPr>
          <a:xfrm>
            <a:off x="1147314" y="2169722"/>
            <a:ext cx="2357886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300" kern="0" dirty="0">
                <a:solidFill>
                  <a:srgbClr val="4C50BB"/>
                </a:solidFill>
                <a:latin typeface="+mj-ea"/>
                <a:ea typeface="+mj-ea"/>
              </a:rPr>
              <a:t>Imputation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2" name="Object 35">
            <a:extLst>
              <a:ext uri="{FF2B5EF4-FFF2-40B4-BE49-F238E27FC236}">
                <a16:creationId xmlns:a16="http://schemas.microsoft.com/office/drawing/2014/main" id="{89E4C591-4FC3-99FB-B374-452BCC16FA5E}"/>
              </a:ext>
            </a:extLst>
          </p:cNvPr>
          <p:cNvSpPr txBox="1"/>
          <p:nvPr/>
        </p:nvSpPr>
        <p:spPr>
          <a:xfrm>
            <a:off x="13335000" y="514506"/>
            <a:ext cx="3574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 탐색 및 </a:t>
            </a:r>
            <a:r>
              <a:rPr lang="ko-KR" altLang="en-US" sz="2800" dirty="0" err="1">
                <a:latin typeface="+mj-ea"/>
                <a:ea typeface="+mj-ea"/>
              </a:rPr>
              <a:t>전처리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3" name="Object 36">
            <a:extLst>
              <a:ext uri="{FF2B5EF4-FFF2-40B4-BE49-F238E27FC236}">
                <a16:creationId xmlns:a16="http://schemas.microsoft.com/office/drawing/2014/main" id="{2E147C53-E52D-CFF2-3140-22C8B0128DEE}"/>
              </a:ext>
            </a:extLst>
          </p:cNvPr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02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18586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30560" y="2316995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9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6 Bold" pitchFamily="34" charset="0"/>
              </a:rPr>
              <a:t>03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01695" y="5127400"/>
            <a:ext cx="1162348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6400" kern="0" spc="-4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6 Bold" pitchFamily="34" charset="0"/>
              </a:rPr>
              <a:t>모델링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9840" y="6631162"/>
            <a:ext cx="944047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000" kern="0" spc="-2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5 Medium" pitchFamily="34" charset="0"/>
              </a:rPr>
              <a:t>Modeling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2161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916051" y="7651296"/>
            <a:ext cx="2284750" cy="251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credit card .csv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4452609" y="9682605"/>
            <a:ext cx="5571204" cy="4666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kern="0" spc="-100" dirty="0">
                <a:solidFill>
                  <a:srgbClr val="4C4747"/>
                </a:solidFill>
                <a:latin typeface="S-Core Dream 4 Regular" pitchFamily="34" charset="0"/>
                <a:cs typeface="S-Core Dream 4 Regular" pitchFamily="34" charset="0"/>
              </a:rPr>
              <a:t>5</a:t>
            </a:r>
            <a:endParaRPr lang="en-US" dirty="0"/>
          </a:p>
        </p:txBody>
      </p:sp>
      <p:grpSp>
        <p:nvGrpSpPr>
          <p:cNvPr id="12" name="그룹 1003">
            <a:extLst>
              <a:ext uri="{FF2B5EF4-FFF2-40B4-BE49-F238E27FC236}">
                <a16:creationId xmlns:a16="http://schemas.microsoft.com/office/drawing/2014/main" id="{255E7D63-1051-DE27-6AD0-4BFA5C0382A4}"/>
              </a:ext>
            </a:extLst>
          </p:cNvPr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20" name="Object 14">
              <a:extLst>
                <a:ext uri="{FF2B5EF4-FFF2-40B4-BE49-F238E27FC236}">
                  <a16:creationId xmlns:a16="http://schemas.microsoft.com/office/drawing/2014/main" id="{C86657A2-FB1F-FCBC-2A87-32DCBF3B7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22" name="Object 15">
              <a:extLst>
                <a:ext uri="{FF2B5EF4-FFF2-40B4-BE49-F238E27FC236}">
                  <a16:creationId xmlns:a16="http://schemas.microsoft.com/office/drawing/2014/main" id="{D89A4963-8D03-8230-6D6A-662AD5328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sp>
        <p:nvSpPr>
          <p:cNvPr id="25" name="Object 15">
            <a:extLst>
              <a:ext uri="{FF2B5EF4-FFF2-40B4-BE49-F238E27FC236}">
                <a16:creationId xmlns:a16="http://schemas.microsoft.com/office/drawing/2014/main" id="{266F0100-754A-FD53-0730-615AF7FA0553}"/>
              </a:ext>
            </a:extLst>
          </p:cNvPr>
          <p:cNvSpPr txBox="1"/>
          <p:nvPr/>
        </p:nvSpPr>
        <p:spPr>
          <a:xfrm>
            <a:off x="1080648" y="1198924"/>
            <a:ext cx="8150272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300" dirty="0" err="1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데이터</a:t>
            </a:r>
            <a:r>
              <a:rPr lang="en-US" sz="5000" kern="0" spc="-3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 </a:t>
            </a:r>
            <a:r>
              <a:rPr lang="ko-KR" altLang="en-US" sz="5000" kern="0" spc="-300" dirty="0" err="1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전처리</a:t>
            </a:r>
            <a:r>
              <a:rPr lang="en-US" sz="5000" kern="0" spc="-3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 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26" name="Object 16">
            <a:extLst>
              <a:ext uri="{FF2B5EF4-FFF2-40B4-BE49-F238E27FC236}">
                <a16:creationId xmlns:a16="http://schemas.microsoft.com/office/drawing/2014/main" id="{C3E31823-82A6-F64E-5542-50CD5D91BDE6}"/>
              </a:ext>
            </a:extLst>
          </p:cNvPr>
          <p:cNvSpPr txBox="1"/>
          <p:nvPr/>
        </p:nvSpPr>
        <p:spPr>
          <a:xfrm>
            <a:off x="1147314" y="2169722"/>
            <a:ext cx="2357886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300" kern="0" dirty="0">
                <a:solidFill>
                  <a:srgbClr val="4C50BB"/>
                </a:solidFill>
                <a:latin typeface="+mj-ea"/>
                <a:ea typeface="+mj-ea"/>
              </a:rPr>
              <a:t>Sampling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EC672B6-F745-CC86-24FC-B25A3D220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434" y="3524618"/>
            <a:ext cx="4562766" cy="456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4DA7A60-97D8-C83D-71F4-72F1E44CB9B9}"/>
              </a:ext>
            </a:extLst>
          </p:cNvPr>
          <p:cNvSpPr txBox="1"/>
          <p:nvPr/>
        </p:nvSpPr>
        <p:spPr>
          <a:xfrm>
            <a:off x="3582185" y="5724681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94.6%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B839D3-0DB7-A94D-8A14-631ED913BD0C}"/>
              </a:ext>
            </a:extLst>
          </p:cNvPr>
          <p:cNvSpPr txBox="1"/>
          <p:nvPr/>
        </p:nvSpPr>
        <p:spPr>
          <a:xfrm>
            <a:off x="5943600" y="5405891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5.4%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788F69-2581-6AF1-7902-7CCB6602EB13}"/>
              </a:ext>
            </a:extLst>
          </p:cNvPr>
          <p:cNvSpPr txBox="1"/>
          <p:nvPr/>
        </p:nvSpPr>
        <p:spPr>
          <a:xfrm>
            <a:off x="2057400" y="5987439"/>
            <a:ext cx="991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신청함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9C25103-4546-4D2A-00F6-9DF61090072B}"/>
              </a:ext>
            </a:extLst>
          </p:cNvPr>
          <p:cNvCxnSpPr>
            <a:cxnSpLocks/>
          </p:cNvCxnSpPr>
          <p:nvPr/>
        </p:nvCxnSpPr>
        <p:spPr>
          <a:xfrm flipH="1">
            <a:off x="3056802" y="6014607"/>
            <a:ext cx="231954" cy="72278"/>
          </a:xfrm>
          <a:prstGeom prst="line">
            <a:avLst/>
          </a:prstGeom>
          <a:ln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08A229F-C0DE-88B0-94F9-6FCD30D8B977}"/>
              </a:ext>
            </a:extLst>
          </p:cNvPr>
          <p:cNvSpPr txBox="1"/>
          <p:nvPr/>
        </p:nvSpPr>
        <p:spPr>
          <a:xfrm>
            <a:off x="6995687" y="5143500"/>
            <a:ext cx="18908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"/>
                <a:cs typeface="+mn-cs"/>
              </a:rPr>
              <a:t>신청하지 않음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03EE37A-5BB3-7C01-466B-653F8F847202}"/>
              </a:ext>
            </a:extLst>
          </p:cNvPr>
          <p:cNvCxnSpPr>
            <a:cxnSpLocks/>
          </p:cNvCxnSpPr>
          <p:nvPr/>
        </p:nvCxnSpPr>
        <p:spPr>
          <a:xfrm flipH="1">
            <a:off x="6763733" y="5405891"/>
            <a:ext cx="231954" cy="72278"/>
          </a:xfrm>
          <a:prstGeom prst="line">
            <a:avLst/>
          </a:prstGeom>
          <a:ln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bject 10">
            <a:extLst>
              <a:ext uri="{FF2B5EF4-FFF2-40B4-BE49-F238E27FC236}">
                <a16:creationId xmlns:a16="http://schemas.microsoft.com/office/drawing/2014/main" id="{11F218B3-33D7-8E62-DE06-44D3579B9E70}"/>
              </a:ext>
            </a:extLst>
          </p:cNvPr>
          <p:cNvSpPr txBox="1"/>
          <p:nvPr/>
        </p:nvSpPr>
        <p:spPr>
          <a:xfrm>
            <a:off x="3657600" y="3265048"/>
            <a:ext cx="280287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100" dirty="0">
                <a:solidFill>
                  <a:srgbClr val="4C50BB"/>
                </a:solidFill>
                <a:latin typeface="+mj-ea"/>
                <a:ea typeface="+mj-ea"/>
                <a:cs typeface="S-Core Dream 7 ExtraBold" pitchFamily="34" charset="0"/>
              </a:rPr>
              <a:t>01</a:t>
            </a:r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불균형한 데이터</a:t>
            </a:r>
            <a:endParaRPr lang="en-US" sz="25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40BBB5-C4C9-266B-6520-508B3CFEE92B}"/>
              </a:ext>
            </a:extLst>
          </p:cNvPr>
          <p:cNvSpPr txBox="1"/>
          <p:nvPr/>
        </p:nvSpPr>
        <p:spPr>
          <a:xfrm>
            <a:off x="2022652" y="8087384"/>
            <a:ext cx="6266263" cy="1147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4C4747"/>
                </a:solidFill>
                <a:latin typeface="+mj-ea"/>
                <a:ea typeface="+mj-ea"/>
              </a:rPr>
              <a:t>타겟 변수인 신청 여부 변수가 </a:t>
            </a:r>
            <a:r>
              <a:rPr lang="ko-KR" altLang="en-US" sz="2400" dirty="0" err="1">
                <a:solidFill>
                  <a:srgbClr val="4C4747"/>
                </a:solidFill>
                <a:latin typeface="+mj-ea"/>
                <a:ea typeface="+mj-ea"/>
              </a:rPr>
              <a:t>불균형함</a:t>
            </a:r>
            <a:endParaRPr lang="en-US" altLang="ko-KR" sz="2400" dirty="0">
              <a:solidFill>
                <a:srgbClr val="4C4747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→ </a:t>
            </a:r>
            <a:r>
              <a:rPr lang="ko-KR" altLang="en-US" sz="2400" dirty="0">
                <a:solidFill>
                  <a:srgbClr val="4C50BB"/>
                </a:solidFill>
                <a:latin typeface="+mj-ea"/>
                <a:ea typeface="+mj-ea"/>
              </a:rPr>
              <a:t>샘플링 후 모델링 진행</a:t>
            </a:r>
          </a:p>
        </p:txBody>
      </p:sp>
      <p:sp>
        <p:nvSpPr>
          <p:cNvPr id="47" name="Object 10">
            <a:extLst>
              <a:ext uri="{FF2B5EF4-FFF2-40B4-BE49-F238E27FC236}">
                <a16:creationId xmlns:a16="http://schemas.microsoft.com/office/drawing/2014/main" id="{570B61FE-ECD2-B4DB-C109-29000EFB884A}"/>
              </a:ext>
            </a:extLst>
          </p:cNvPr>
          <p:cNvSpPr txBox="1"/>
          <p:nvPr/>
        </p:nvSpPr>
        <p:spPr>
          <a:xfrm>
            <a:off x="10043939" y="3265048"/>
            <a:ext cx="280287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100" dirty="0">
                <a:solidFill>
                  <a:srgbClr val="4C50BB"/>
                </a:solidFill>
                <a:latin typeface="+mj-ea"/>
                <a:ea typeface="+mj-ea"/>
                <a:cs typeface="S-Core Dream 7 ExtraBold" pitchFamily="34" charset="0"/>
              </a:rPr>
              <a:t>02</a:t>
            </a:r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2500" b="0" i="0" u="none" strike="noStrike" dirty="0" err="1">
                <a:solidFill>
                  <a:srgbClr val="4C4747"/>
                </a:solidFill>
                <a:effectLst/>
                <a:latin typeface="+mj-ea"/>
                <a:ea typeface="+mj-ea"/>
              </a:rPr>
              <a:t>언더</a:t>
            </a:r>
            <a:r>
              <a:rPr lang="ko-KR" altLang="en-US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 샘플링 진행</a:t>
            </a:r>
            <a:endParaRPr lang="en-US" sz="25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48" name="Object 13">
            <a:extLst>
              <a:ext uri="{FF2B5EF4-FFF2-40B4-BE49-F238E27FC236}">
                <a16:creationId xmlns:a16="http://schemas.microsoft.com/office/drawing/2014/main" id="{2625BB39-FD4F-8184-33E9-4D4E02232B7F}"/>
              </a:ext>
            </a:extLst>
          </p:cNvPr>
          <p:cNvSpPr txBox="1"/>
          <p:nvPr/>
        </p:nvSpPr>
        <p:spPr>
          <a:xfrm>
            <a:off x="10344440" y="3768125"/>
            <a:ext cx="5795218" cy="994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kern="0" dirty="0">
                <a:solidFill>
                  <a:srgbClr val="4C50BB"/>
                </a:solidFill>
                <a:latin typeface="+mj-ea"/>
                <a:ea typeface="+mj-ea"/>
                <a:cs typeface="S-Core Dream 5 Medium" pitchFamily="34" charset="0"/>
              </a:rPr>
              <a:t>a. </a:t>
            </a:r>
            <a:r>
              <a:rPr lang="ko-KR" altLang="en-US" sz="2100" kern="0" dirty="0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랜덤 </a:t>
            </a:r>
            <a:r>
              <a:rPr lang="ko-KR" altLang="en-US" sz="2100" kern="0" dirty="0" err="1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언더</a:t>
            </a:r>
            <a:r>
              <a:rPr lang="ko-KR" altLang="en-US" sz="2100" kern="0" dirty="0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 샘플링을 이용해 데이터 불균형 해결</a:t>
            </a:r>
            <a:endParaRPr lang="en-US" altLang="ko-KR" sz="2100" kern="0" dirty="0">
              <a:solidFill>
                <a:srgbClr val="4C4747"/>
              </a:solidFill>
              <a:latin typeface="+mj-ea"/>
              <a:ea typeface="+mj-ea"/>
              <a:cs typeface="S-Core Dream 5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4C50BB"/>
                </a:solidFill>
                <a:latin typeface="+mj-ea"/>
                <a:ea typeface="+mj-ea"/>
              </a:rPr>
              <a:t>b.</a:t>
            </a: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1:4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의 비율로 샘플링</a:t>
            </a:r>
            <a:endParaRPr lang="en-US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F4AA3D-371A-BF02-EAD4-248BB6E9E8C2}"/>
              </a:ext>
            </a:extLst>
          </p:cNvPr>
          <p:cNvSpPr txBox="1"/>
          <p:nvPr/>
        </p:nvSpPr>
        <p:spPr>
          <a:xfrm>
            <a:off x="10594544" y="4943445"/>
            <a:ext cx="6569178" cy="1059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srgbClr val="4C50BB"/>
                </a:solidFill>
                <a:latin typeface="+mj-ea"/>
                <a:ea typeface="+mj-ea"/>
              </a:rPr>
              <a:t>→</a:t>
            </a:r>
            <a:r>
              <a:rPr lang="ko-KR" altLang="en-US" sz="2200" dirty="0">
                <a:latin typeface="+mj-ea"/>
                <a:ea typeface="+mj-ea"/>
              </a:rPr>
              <a:t> </a:t>
            </a:r>
            <a:r>
              <a:rPr lang="ko-KR" altLang="en-US" sz="2200" dirty="0">
                <a:solidFill>
                  <a:srgbClr val="4C4747"/>
                </a:solidFill>
                <a:latin typeface="+mj-ea"/>
                <a:ea typeface="+mj-ea"/>
              </a:rPr>
              <a:t>신청하지 않은 경우 </a:t>
            </a:r>
            <a:r>
              <a:rPr lang="en-US" altLang="ko-KR" sz="2200" dirty="0">
                <a:solidFill>
                  <a:srgbClr val="4C4747"/>
                </a:solidFill>
                <a:latin typeface="+mj-ea"/>
                <a:ea typeface="+mj-ea"/>
              </a:rPr>
              <a:t>: 9,708,985</a:t>
            </a:r>
            <a:r>
              <a:rPr lang="ko-KR" altLang="en-US" sz="2200" dirty="0">
                <a:solidFill>
                  <a:srgbClr val="4C4747"/>
                </a:solidFill>
                <a:latin typeface="+mj-ea"/>
                <a:ea typeface="+mj-ea"/>
              </a:rPr>
              <a:t>행</a:t>
            </a:r>
            <a:r>
              <a:rPr lang="en-US" altLang="ko-KR" sz="2200" dirty="0">
                <a:solidFill>
                  <a:srgbClr val="4C4747"/>
                </a:solidFill>
                <a:latin typeface="+mj-ea"/>
                <a:ea typeface="+mj-ea"/>
              </a:rPr>
              <a:t> → 2,218,704</a:t>
            </a:r>
            <a:r>
              <a:rPr lang="ko-KR" altLang="en-US" sz="2200" dirty="0">
                <a:solidFill>
                  <a:srgbClr val="4C4747"/>
                </a:solidFill>
                <a:latin typeface="+mj-ea"/>
                <a:ea typeface="+mj-ea"/>
              </a:rPr>
              <a:t>행</a:t>
            </a:r>
            <a:endParaRPr lang="en-US" altLang="ko-KR" sz="2200" dirty="0">
              <a:solidFill>
                <a:srgbClr val="4C4747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srgbClr val="4C50BB"/>
                </a:solidFill>
                <a:latin typeface="+mj-ea"/>
                <a:ea typeface="+mj-ea"/>
              </a:rPr>
              <a:t>→</a:t>
            </a:r>
            <a:r>
              <a:rPr lang="ko-KR" altLang="en-US" sz="2200" dirty="0">
                <a:latin typeface="+mj-ea"/>
                <a:ea typeface="+mj-ea"/>
              </a:rPr>
              <a:t> </a:t>
            </a:r>
            <a:r>
              <a:rPr lang="ko-KR" altLang="en-US" sz="2200" dirty="0">
                <a:solidFill>
                  <a:srgbClr val="4C4747"/>
                </a:solidFill>
                <a:latin typeface="+mj-ea"/>
                <a:ea typeface="+mj-ea"/>
              </a:rPr>
              <a:t>신청한 경우</a:t>
            </a:r>
            <a:r>
              <a:rPr lang="en-US" altLang="ko-KR" sz="2200" dirty="0">
                <a:solidFill>
                  <a:srgbClr val="4C4747"/>
                </a:solidFill>
                <a:latin typeface="+mj-ea"/>
                <a:ea typeface="+mj-ea"/>
              </a:rPr>
              <a:t>: 554,676</a:t>
            </a:r>
            <a:r>
              <a:rPr lang="ko-KR" altLang="en-US" sz="2200" dirty="0">
                <a:solidFill>
                  <a:srgbClr val="4C4747"/>
                </a:solidFill>
                <a:latin typeface="+mj-ea"/>
                <a:ea typeface="+mj-ea"/>
              </a:rPr>
              <a:t>행</a:t>
            </a:r>
            <a:endParaRPr lang="en-US" altLang="ko-KR" sz="22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50" name="Object 10">
            <a:extLst>
              <a:ext uri="{FF2B5EF4-FFF2-40B4-BE49-F238E27FC236}">
                <a16:creationId xmlns:a16="http://schemas.microsoft.com/office/drawing/2014/main" id="{295CE37B-0D32-68E2-D0BE-F32D9465DC29}"/>
              </a:ext>
            </a:extLst>
          </p:cNvPr>
          <p:cNvSpPr txBox="1"/>
          <p:nvPr/>
        </p:nvSpPr>
        <p:spPr>
          <a:xfrm>
            <a:off x="10043938" y="6700757"/>
            <a:ext cx="382446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100" dirty="0">
                <a:solidFill>
                  <a:srgbClr val="4C50BB"/>
                </a:solidFill>
                <a:latin typeface="+mj-ea"/>
                <a:ea typeface="+mj-ea"/>
                <a:cs typeface="S-Core Dream 7 ExtraBold" pitchFamily="34" charset="0"/>
              </a:rPr>
              <a:t>03</a:t>
            </a:r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train </a:t>
            </a:r>
            <a:r>
              <a:rPr lang="ko-KR" altLang="en-US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및</a:t>
            </a:r>
            <a:r>
              <a:rPr lang="en-US" altLang="ko-KR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 test set </a:t>
            </a:r>
            <a:r>
              <a:rPr lang="ko-KR" altLang="en-US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분할</a:t>
            </a:r>
            <a:endParaRPr lang="en-US" sz="25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51" name="Object 13">
            <a:extLst>
              <a:ext uri="{FF2B5EF4-FFF2-40B4-BE49-F238E27FC236}">
                <a16:creationId xmlns:a16="http://schemas.microsoft.com/office/drawing/2014/main" id="{F0CBD6E5-3242-F17D-0F47-9D4E4CA3C437}"/>
              </a:ext>
            </a:extLst>
          </p:cNvPr>
          <p:cNvSpPr txBox="1"/>
          <p:nvPr/>
        </p:nvSpPr>
        <p:spPr>
          <a:xfrm>
            <a:off x="10344440" y="7203834"/>
            <a:ext cx="5795218" cy="5304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kern="0" dirty="0">
                <a:solidFill>
                  <a:srgbClr val="4C50BB"/>
                </a:solidFill>
                <a:latin typeface="+mj-ea"/>
                <a:ea typeface="+mj-ea"/>
                <a:cs typeface="S-Core Dream 5 Medium" pitchFamily="34" charset="0"/>
              </a:rPr>
              <a:t>a. </a:t>
            </a:r>
            <a:r>
              <a:rPr lang="ko-KR" altLang="en-US" sz="2100" kern="0" dirty="0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전체 데이터의 </a:t>
            </a:r>
            <a:r>
              <a:rPr lang="en-US" altLang="ko-KR" sz="2100" kern="0" dirty="0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20%</a:t>
            </a:r>
            <a:r>
              <a:rPr lang="ko-KR" altLang="en-US" sz="2100" kern="0" dirty="0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를 테스트 셋으로 지정</a:t>
            </a:r>
            <a:endParaRPr lang="en-US" altLang="ko-KR" sz="2100" kern="0" dirty="0">
              <a:solidFill>
                <a:srgbClr val="4C4747"/>
              </a:solidFill>
              <a:latin typeface="+mj-ea"/>
              <a:ea typeface="+mj-ea"/>
              <a:cs typeface="S-Core Dream 5 Medium" pitchFamily="34" charset="0"/>
            </a:endParaRPr>
          </a:p>
        </p:txBody>
      </p:sp>
      <p:sp>
        <p:nvSpPr>
          <p:cNvPr id="2" name="Object 35">
            <a:extLst>
              <a:ext uri="{FF2B5EF4-FFF2-40B4-BE49-F238E27FC236}">
                <a16:creationId xmlns:a16="http://schemas.microsoft.com/office/drawing/2014/main" id="{D452740E-B007-EF0C-0536-3D2D8D061A4A}"/>
              </a:ext>
            </a:extLst>
          </p:cNvPr>
          <p:cNvSpPr txBox="1"/>
          <p:nvPr/>
        </p:nvSpPr>
        <p:spPr>
          <a:xfrm>
            <a:off x="13335000" y="514506"/>
            <a:ext cx="3574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모델링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3" name="Object 36">
            <a:extLst>
              <a:ext uri="{FF2B5EF4-FFF2-40B4-BE49-F238E27FC236}">
                <a16:creationId xmlns:a16="http://schemas.microsoft.com/office/drawing/2014/main" id="{E96F3CE5-7E73-2324-CC27-270C82C9B12B}"/>
              </a:ext>
            </a:extLst>
          </p:cNvPr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03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8026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6AE3136E-E6A1-1B28-2148-58A844066A7D}"/>
              </a:ext>
            </a:extLst>
          </p:cNvPr>
          <p:cNvGrpSpPr/>
          <p:nvPr/>
        </p:nvGrpSpPr>
        <p:grpSpPr>
          <a:xfrm>
            <a:off x="10381099" y="3373928"/>
            <a:ext cx="5907801" cy="4971405"/>
            <a:chOff x="10381099" y="4172910"/>
            <a:chExt cx="5907801" cy="49714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6F835D8-0226-7BFC-A305-7BF1FF0B6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81099" y="4172910"/>
              <a:ext cx="5907801" cy="497140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24BA518-00EE-46D4-2BD2-2B45E8F641CC}"/>
                </a:ext>
              </a:extLst>
            </p:cNvPr>
            <p:cNvSpPr/>
            <p:nvPr/>
          </p:nvSpPr>
          <p:spPr>
            <a:xfrm>
              <a:off x="10929791" y="4269415"/>
              <a:ext cx="914400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33A8A96-1A7F-DE43-8DEF-9B55B121D313}"/>
                </a:ext>
              </a:extLst>
            </p:cNvPr>
            <p:cNvSpPr/>
            <p:nvPr/>
          </p:nvSpPr>
          <p:spPr>
            <a:xfrm>
              <a:off x="15029682" y="7495120"/>
              <a:ext cx="479487" cy="14317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1003">
            <a:extLst>
              <a:ext uri="{FF2B5EF4-FFF2-40B4-BE49-F238E27FC236}">
                <a16:creationId xmlns:a16="http://schemas.microsoft.com/office/drawing/2014/main" id="{5AAB1EC8-B97D-1D7B-F3F2-911FC12F7CF2}"/>
              </a:ext>
            </a:extLst>
          </p:cNvPr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39" name="Object 14">
              <a:extLst>
                <a:ext uri="{FF2B5EF4-FFF2-40B4-BE49-F238E27FC236}">
                  <a16:creationId xmlns:a16="http://schemas.microsoft.com/office/drawing/2014/main" id="{3892927A-7D04-A0AB-3B24-983F8B558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40" name="Object 15">
              <a:extLst>
                <a:ext uri="{FF2B5EF4-FFF2-40B4-BE49-F238E27FC236}">
                  <a16:creationId xmlns:a16="http://schemas.microsoft.com/office/drawing/2014/main" id="{25A272E3-A743-FE02-1B03-8BFCC1010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sp>
        <p:nvSpPr>
          <p:cNvPr id="41" name="Object 15">
            <a:extLst>
              <a:ext uri="{FF2B5EF4-FFF2-40B4-BE49-F238E27FC236}">
                <a16:creationId xmlns:a16="http://schemas.microsoft.com/office/drawing/2014/main" id="{31F6C49E-21EB-7E6A-556C-CB9FCEFD4A8E}"/>
              </a:ext>
            </a:extLst>
          </p:cNvPr>
          <p:cNvSpPr txBox="1"/>
          <p:nvPr/>
        </p:nvSpPr>
        <p:spPr>
          <a:xfrm>
            <a:off x="1080648" y="1198924"/>
            <a:ext cx="8150272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3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변수 선택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42" name="Object 16">
            <a:extLst>
              <a:ext uri="{FF2B5EF4-FFF2-40B4-BE49-F238E27FC236}">
                <a16:creationId xmlns:a16="http://schemas.microsoft.com/office/drawing/2014/main" id="{1ACF34F0-B5F6-CB83-FF69-A596FEF05784}"/>
              </a:ext>
            </a:extLst>
          </p:cNvPr>
          <p:cNvSpPr txBox="1"/>
          <p:nvPr/>
        </p:nvSpPr>
        <p:spPr>
          <a:xfrm>
            <a:off x="1147314" y="2169722"/>
            <a:ext cx="2357886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300" kern="0" dirty="0">
                <a:solidFill>
                  <a:srgbClr val="4C50BB"/>
                </a:solidFill>
                <a:latin typeface="+mj-ea"/>
                <a:ea typeface="+mj-ea"/>
              </a:rPr>
              <a:t>변수 제거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0" name="Object 10">
            <a:extLst>
              <a:ext uri="{FF2B5EF4-FFF2-40B4-BE49-F238E27FC236}">
                <a16:creationId xmlns:a16="http://schemas.microsoft.com/office/drawing/2014/main" id="{C5B415B1-5078-BBFB-44CF-22CCFCF0CB9A}"/>
              </a:ext>
            </a:extLst>
          </p:cNvPr>
          <p:cNvSpPr txBox="1"/>
          <p:nvPr/>
        </p:nvSpPr>
        <p:spPr>
          <a:xfrm>
            <a:off x="1158107" y="3130188"/>
            <a:ext cx="280287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100" dirty="0">
                <a:solidFill>
                  <a:srgbClr val="4C50BB"/>
                </a:solidFill>
                <a:latin typeface="+mj-ea"/>
                <a:ea typeface="+mj-ea"/>
                <a:cs typeface="S-Core Dream 7 ExtraBold" pitchFamily="34" charset="0"/>
              </a:rPr>
              <a:t>01</a:t>
            </a:r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5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VIF</a:t>
            </a:r>
            <a:endParaRPr lang="en-US" sz="25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52" name="Object 10">
            <a:extLst>
              <a:ext uri="{FF2B5EF4-FFF2-40B4-BE49-F238E27FC236}">
                <a16:creationId xmlns:a16="http://schemas.microsoft.com/office/drawing/2014/main" id="{4973F292-8064-8CF9-42D1-10782251DFA1}"/>
              </a:ext>
            </a:extLst>
          </p:cNvPr>
          <p:cNvSpPr txBox="1"/>
          <p:nvPr/>
        </p:nvSpPr>
        <p:spPr>
          <a:xfrm>
            <a:off x="10043938" y="3069043"/>
            <a:ext cx="489126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100" dirty="0">
                <a:solidFill>
                  <a:srgbClr val="4C50BB"/>
                </a:solidFill>
                <a:latin typeface="+mj-ea"/>
                <a:ea typeface="+mj-ea"/>
                <a:cs typeface="S-Core Dream 7 ExtraBold" pitchFamily="34" charset="0"/>
              </a:rPr>
              <a:t>02</a:t>
            </a:r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연속형 변수의 상관계수</a:t>
            </a:r>
            <a:endParaRPr lang="en-US" sz="25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57" name="Object 35">
            <a:extLst>
              <a:ext uri="{FF2B5EF4-FFF2-40B4-BE49-F238E27FC236}">
                <a16:creationId xmlns:a16="http://schemas.microsoft.com/office/drawing/2014/main" id="{D8BBD78D-CAC0-7750-8ED8-0416FA42A7A6}"/>
              </a:ext>
            </a:extLst>
          </p:cNvPr>
          <p:cNvSpPr txBox="1"/>
          <p:nvPr/>
        </p:nvSpPr>
        <p:spPr>
          <a:xfrm>
            <a:off x="13335000" y="514506"/>
            <a:ext cx="3574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모델링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59" name="Object 36">
            <a:extLst>
              <a:ext uri="{FF2B5EF4-FFF2-40B4-BE49-F238E27FC236}">
                <a16:creationId xmlns:a16="http://schemas.microsoft.com/office/drawing/2014/main" id="{BDEBFDFF-7461-34D0-74D9-CF0912A5E067}"/>
              </a:ext>
            </a:extLst>
          </p:cNvPr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03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graphicFrame>
        <p:nvGraphicFramePr>
          <p:cNvPr id="10" name="표 11">
            <a:extLst>
              <a:ext uri="{FF2B5EF4-FFF2-40B4-BE49-F238E27FC236}">
                <a16:creationId xmlns:a16="http://schemas.microsoft.com/office/drawing/2014/main" id="{8853B67E-764C-8DF0-0C93-A11C601C1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32183"/>
              </p:ext>
            </p:extLst>
          </p:nvPr>
        </p:nvGraphicFramePr>
        <p:xfrm>
          <a:off x="1281423" y="3813588"/>
          <a:ext cx="7862577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766">
                  <a:extLst>
                    <a:ext uri="{9D8B030D-6E8A-4147-A177-3AD203B41FA5}">
                      <a16:colId xmlns:a16="http://schemas.microsoft.com/office/drawing/2014/main" val="6700423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22840268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405097341"/>
                    </a:ext>
                  </a:extLst>
                </a:gridCol>
                <a:gridCol w="2692011">
                  <a:extLst>
                    <a:ext uri="{9D8B030D-6E8A-4147-A177-3AD203B41FA5}">
                      <a16:colId xmlns:a16="http://schemas.microsoft.com/office/drawing/2014/main" val="2121171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변수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7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VIF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7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변수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7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VIF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367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6.008516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+mj-ea"/>
                          <a:ea typeface="+mj-ea"/>
                        </a:rPr>
                        <a:t>Employment_type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1.513133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+mj-ea"/>
                          <a:ea typeface="+mj-ea"/>
                        </a:rPr>
                        <a:t>Working_years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73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4.253546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+mj-ea"/>
                          <a:ea typeface="+mj-ea"/>
                        </a:rPr>
                        <a:t>bank_id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1.361471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+mj-ea"/>
                          <a:ea typeface="+mj-ea"/>
                        </a:rPr>
                        <a:t>Credit_score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738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4.076683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+mj-ea"/>
                          <a:ea typeface="+mj-ea"/>
                        </a:rPr>
                        <a:t>Product_id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1.357203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+mj-ea"/>
                          <a:ea typeface="+mj-ea"/>
                        </a:rPr>
                        <a:t>Desired_amount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296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3.744688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Purpose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1.177535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+mj-ea"/>
                          <a:ea typeface="+mj-ea"/>
                        </a:rPr>
                        <a:t>Loan_limit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199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3.204396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Gender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1.156603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+mj-ea"/>
                          <a:ea typeface="+mj-ea"/>
                        </a:rPr>
                        <a:t>Income_type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56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3.135917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+mj-ea"/>
                          <a:ea typeface="+mj-ea"/>
                        </a:rPr>
                        <a:t>Houseown_type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1.141309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Age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199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1.864515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+mj-ea"/>
                          <a:ea typeface="+mj-ea"/>
                        </a:rPr>
                        <a:t>Yearly_income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1.108801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+mj-ea"/>
                          <a:ea typeface="+mj-ea"/>
                        </a:rPr>
                        <a:t>Loan_rate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649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1.622780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+mj-ea"/>
                          <a:ea typeface="+mj-ea"/>
                        </a:rPr>
                        <a:t>Exisiting_loan_amt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1.003089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+mj-ea"/>
                          <a:ea typeface="+mj-ea"/>
                        </a:rPr>
                        <a:t>Personal_rehabilitation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001830"/>
                  </a:ext>
                </a:extLst>
              </a:tr>
            </a:tbl>
          </a:graphicData>
        </a:graphic>
      </p:graphicFrame>
      <p:sp>
        <p:nvSpPr>
          <p:cNvPr id="962" name="사각형: 둥근 모서리 961">
            <a:extLst>
              <a:ext uri="{FF2B5EF4-FFF2-40B4-BE49-F238E27FC236}">
                <a16:creationId xmlns:a16="http://schemas.microsoft.com/office/drawing/2014/main" id="{FAF88164-8194-DC82-8311-AFD88A34F0CA}"/>
              </a:ext>
            </a:extLst>
          </p:cNvPr>
          <p:cNvSpPr/>
          <p:nvPr/>
        </p:nvSpPr>
        <p:spPr>
          <a:xfrm>
            <a:off x="1392296" y="8561093"/>
            <a:ext cx="3771400" cy="109046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4C4747"/>
                </a:solidFill>
                <a:latin typeface="+mj-ea"/>
                <a:ea typeface="+mj-ea"/>
              </a:rPr>
              <a:t>VIF </a:t>
            </a:r>
            <a:r>
              <a:rPr lang="ko-KR" altLang="en-US" sz="2400" dirty="0">
                <a:solidFill>
                  <a:srgbClr val="4C4747"/>
                </a:solidFill>
                <a:latin typeface="+mj-ea"/>
                <a:ea typeface="+mj-ea"/>
              </a:rPr>
              <a:t>값이 </a:t>
            </a:r>
            <a:r>
              <a:rPr lang="en-US" altLang="ko-KR" sz="2400" dirty="0">
                <a:solidFill>
                  <a:srgbClr val="4C4747"/>
                </a:solidFill>
                <a:latin typeface="+mj-ea"/>
                <a:ea typeface="+mj-ea"/>
              </a:rPr>
              <a:t>10</a:t>
            </a:r>
            <a:r>
              <a:rPr lang="ko-KR" altLang="en-US" sz="2400" dirty="0">
                <a:solidFill>
                  <a:srgbClr val="4C4747"/>
                </a:solidFill>
                <a:latin typeface="+mj-ea"/>
                <a:ea typeface="+mj-ea"/>
              </a:rPr>
              <a:t> 이상인</a:t>
            </a:r>
            <a:endParaRPr lang="en-US" altLang="ko-KR" sz="2400" dirty="0">
              <a:solidFill>
                <a:srgbClr val="4C4747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>
                <a:solidFill>
                  <a:srgbClr val="4C4747"/>
                </a:solidFill>
                <a:latin typeface="+mj-ea"/>
                <a:ea typeface="+mj-ea"/>
              </a:rPr>
              <a:t>변수가 없음</a:t>
            </a:r>
          </a:p>
        </p:txBody>
      </p:sp>
      <p:sp>
        <p:nvSpPr>
          <p:cNvPr id="963" name="사각형: 둥근 모서리 962">
            <a:extLst>
              <a:ext uri="{FF2B5EF4-FFF2-40B4-BE49-F238E27FC236}">
                <a16:creationId xmlns:a16="http://schemas.microsoft.com/office/drawing/2014/main" id="{A09909B9-0BA4-4C4D-2844-967CFC0F3863}"/>
              </a:ext>
            </a:extLst>
          </p:cNvPr>
          <p:cNvSpPr/>
          <p:nvPr/>
        </p:nvSpPr>
        <p:spPr>
          <a:xfrm>
            <a:off x="5653644" y="8544776"/>
            <a:ext cx="5319156" cy="110678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4C4747"/>
                </a:solidFill>
                <a:latin typeface="+mj-ea"/>
                <a:ea typeface="+mj-ea"/>
              </a:rPr>
              <a:t>상관관계가 높은 변수가 없다고 판단</a:t>
            </a:r>
          </a:p>
        </p:txBody>
      </p:sp>
      <p:sp>
        <p:nvSpPr>
          <p:cNvPr id="964" name="TextBox 963">
            <a:extLst>
              <a:ext uri="{FF2B5EF4-FFF2-40B4-BE49-F238E27FC236}">
                <a16:creationId xmlns:a16="http://schemas.microsoft.com/office/drawing/2014/main" id="{1CBAF84A-542B-76CA-588B-E98EB942CECE}"/>
              </a:ext>
            </a:extLst>
          </p:cNvPr>
          <p:cNvSpPr txBox="1"/>
          <p:nvPr/>
        </p:nvSpPr>
        <p:spPr>
          <a:xfrm>
            <a:off x="1143000" y="8181659"/>
            <a:ext cx="529312" cy="769441"/>
          </a:xfrm>
          <a:prstGeom prst="rect">
            <a:avLst/>
          </a:prstGeom>
          <a:noFill/>
          <a:effectLst>
            <a:outerShdw blurRad="50800" dist="38100" dir="2700000" algn="tl" rotWithShape="0">
              <a:srgbClr val="A5A7DD">
                <a:alpha val="40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 w="12700">
                  <a:solidFill>
                    <a:schemeClr val="bg1"/>
                  </a:solidFill>
                </a:ln>
                <a:solidFill>
                  <a:srgbClr val="A5A7D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4400" dirty="0">
              <a:ln w="12700">
                <a:solidFill>
                  <a:schemeClr val="bg1"/>
                </a:solidFill>
              </a:ln>
              <a:solidFill>
                <a:srgbClr val="A5A7D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65" name="TextBox 964">
            <a:extLst>
              <a:ext uri="{FF2B5EF4-FFF2-40B4-BE49-F238E27FC236}">
                <a16:creationId xmlns:a16="http://schemas.microsoft.com/office/drawing/2014/main" id="{CE11665A-30CF-9669-F0C2-12528537ADDA}"/>
              </a:ext>
            </a:extLst>
          </p:cNvPr>
          <p:cNvSpPr txBox="1"/>
          <p:nvPr/>
        </p:nvSpPr>
        <p:spPr>
          <a:xfrm>
            <a:off x="5404349" y="8160055"/>
            <a:ext cx="378065" cy="769441"/>
          </a:xfrm>
          <a:prstGeom prst="rect">
            <a:avLst/>
          </a:prstGeom>
          <a:noFill/>
          <a:effectLst>
            <a:outerShdw blurRad="50800" dist="38100" dir="2700000" algn="tl" rotWithShape="0">
              <a:srgbClr val="A5A7DD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n w="12700">
                  <a:solidFill>
                    <a:schemeClr val="bg1"/>
                  </a:solidFill>
                </a:ln>
                <a:solidFill>
                  <a:srgbClr val="A5A7D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4400" dirty="0">
              <a:ln w="12700">
                <a:solidFill>
                  <a:schemeClr val="bg1"/>
                </a:solidFill>
              </a:ln>
              <a:solidFill>
                <a:srgbClr val="A5A7D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66" name="사각형: 둥근 모서리 965">
            <a:extLst>
              <a:ext uri="{FF2B5EF4-FFF2-40B4-BE49-F238E27FC236}">
                <a16:creationId xmlns:a16="http://schemas.microsoft.com/office/drawing/2014/main" id="{9B51F63F-688D-8C20-6EA4-9179AE694C89}"/>
              </a:ext>
            </a:extLst>
          </p:cNvPr>
          <p:cNvSpPr/>
          <p:nvPr/>
        </p:nvSpPr>
        <p:spPr>
          <a:xfrm>
            <a:off x="11986594" y="8561093"/>
            <a:ext cx="4929806" cy="1106781"/>
          </a:xfrm>
          <a:prstGeom prst="roundRect">
            <a:avLst/>
          </a:prstGeom>
          <a:solidFill>
            <a:schemeClr val="bg1">
              <a:lumMod val="85000"/>
              <a:alpha val="16000"/>
            </a:schemeClr>
          </a:solidFill>
          <a:ln w="1905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4C50BB"/>
                </a:solidFill>
                <a:effectLst/>
                <a:latin typeface="+mj-ea"/>
                <a:ea typeface="+mj-ea"/>
              </a:rPr>
              <a:t>변수 제거를 하지 않음</a:t>
            </a:r>
            <a:endParaRPr lang="ko-KR" altLang="en-US" sz="2400" b="1" dirty="0">
              <a:solidFill>
                <a:srgbClr val="4C4747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67" name="화살표: 아래쪽 966">
            <a:extLst>
              <a:ext uri="{FF2B5EF4-FFF2-40B4-BE49-F238E27FC236}">
                <a16:creationId xmlns:a16="http://schemas.microsoft.com/office/drawing/2014/main" id="{77B5DC9C-99F3-C0E1-00C3-B4B168C95204}"/>
              </a:ext>
            </a:extLst>
          </p:cNvPr>
          <p:cNvSpPr/>
          <p:nvPr/>
        </p:nvSpPr>
        <p:spPr>
          <a:xfrm rot="16200000">
            <a:off x="11364792" y="8912868"/>
            <a:ext cx="282815" cy="304800"/>
          </a:xfrm>
          <a:prstGeom prst="downArrow">
            <a:avLst/>
          </a:prstGeom>
          <a:solidFill>
            <a:srgbClr val="ECEDF6"/>
          </a:solidFill>
          <a:ln w="1905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10058400" y="4891359"/>
            <a:ext cx="10935728" cy="971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kern="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a.</a:t>
            </a:r>
            <a:r>
              <a:rPr lang="ko-KR" altLang="en-US" sz="2000" kern="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 </a:t>
            </a:r>
            <a:r>
              <a:rPr lang="en-US" sz="2000" kern="0" dirty="0" err="1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제거한</a:t>
            </a:r>
            <a:r>
              <a:rPr lang="en-US" sz="2000" kern="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 변수는 제외하고 나머지 변수 전체로 새로운 모델 생성</a:t>
            </a:r>
          </a:p>
          <a:p>
            <a:pPr>
              <a:lnSpc>
                <a:spcPct val="150000"/>
              </a:lnSpc>
            </a:pPr>
            <a:r>
              <a:rPr lang="en-US" sz="2000" kern="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b. </a:t>
            </a:r>
            <a:r>
              <a:rPr lang="en-US" sz="2000" kern="0" dirty="0" err="1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지정한</a:t>
            </a:r>
            <a:r>
              <a:rPr lang="en-US" sz="2000" kern="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 특성개수가 남을 때까지 이 과정을 반복, 모델 지정 필요</a:t>
            </a:r>
            <a:endParaRPr 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046878" y="6800020"/>
            <a:ext cx="69661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6 Bold" pitchFamily="34" charset="0"/>
              </a:rPr>
              <a:t>| LGBM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046878" y="7622624"/>
            <a:ext cx="209704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6 Bold" pitchFamily="34" charset="0"/>
              </a:rPr>
              <a:t>| </a:t>
            </a:r>
            <a:r>
              <a:rPr lang="en-US" sz="2000" dirty="0" err="1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6 Bold" pitchFamily="34" charset="0"/>
              </a:rPr>
              <a:t>CatBoost</a:t>
            </a:r>
            <a:r>
              <a:rPr lang="en-US" sz="200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6 Bold" pitchFamily="34" charset="0"/>
              </a:rPr>
              <a:t> 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417593" y="7622624"/>
            <a:ext cx="743371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kern="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개인회생자 </a:t>
            </a:r>
            <a:r>
              <a:rPr lang="en-US" altLang="ko-KR" sz="2000" kern="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/ </a:t>
            </a:r>
            <a:r>
              <a:rPr lang="ko-KR" altLang="en-US" sz="2000" kern="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성별</a:t>
            </a:r>
            <a:r>
              <a:rPr lang="en-US" altLang="ko-KR" sz="2000" kern="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 / </a:t>
            </a:r>
            <a:r>
              <a:rPr lang="ko-KR" altLang="en-US" sz="2000" kern="0" dirty="0" err="1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연소득</a:t>
            </a:r>
            <a:r>
              <a:rPr lang="en-US" altLang="ko-KR" sz="2000" kern="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 / </a:t>
            </a:r>
            <a:r>
              <a:rPr lang="ko-KR" altLang="en-US" sz="2000" kern="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연차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417593" y="6781858"/>
            <a:ext cx="421510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kern="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개인회생자  </a:t>
            </a:r>
            <a:r>
              <a:rPr lang="en-US" sz="2000" kern="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/ </a:t>
            </a:r>
            <a:r>
              <a:rPr lang="ko-KR" altLang="en-US" sz="2000" kern="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근로 형태 </a:t>
            </a:r>
            <a:r>
              <a:rPr lang="en-US" sz="2000" kern="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/ </a:t>
            </a:r>
            <a:r>
              <a:rPr lang="ko-KR" altLang="en-US" sz="2000" kern="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성별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452609" y="9762044"/>
            <a:ext cx="55712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16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17" name="표 11">
            <a:extLst>
              <a:ext uri="{FF2B5EF4-FFF2-40B4-BE49-F238E27FC236}">
                <a16:creationId xmlns:a16="http://schemas.microsoft.com/office/drawing/2014/main" id="{0A62FC0B-550F-D6E2-8460-96E0A84AD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08546"/>
              </p:ext>
            </p:extLst>
          </p:nvPr>
        </p:nvGraphicFramePr>
        <p:xfrm>
          <a:off x="2099023" y="5754790"/>
          <a:ext cx="5551625" cy="2052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752">
                  <a:extLst>
                    <a:ext uri="{9D8B030D-6E8A-4147-A177-3AD203B41FA5}">
                      <a16:colId xmlns:a16="http://schemas.microsoft.com/office/drawing/2014/main" val="67004233"/>
                    </a:ext>
                  </a:extLst>
                </a:gridCol>
                <a:gridCol w="1956593">
                  <a:extLst>
                    <a:ext uri="{9D8B030D-6E8A-4147-A177-3AD203B41FA5}">
                      <a16:colId xmlns:a16="http://schemas.microsoft.com/office/drawing/2014/main" val="2228402687"/>
                    </a:ext>
                  </a:extLst>
                </a:gridCol>
                <a:gridCol w="2011280">
                  <a:extLst>
                    <a:ext uri="{9D8B030D-6E8A-4147-A177-3AD203B41FA5}">
                      <a16:colId xmlns:a16="http://schemas.microsoft.com/office/drawing/2014/main" val="3405097341"/>
                    </a:ext>
                  </a:extLst>
                </a:gridCol>
              </a:tblGrid>
              <a:tr h="569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신용도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7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+mj-ea"/>
                          <a:ea typeface="+mj-ea"/>
                        </a:rPr>
                        <a:t>연소득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7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근로 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367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580.0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62000000.0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EARNEDINCOME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73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590.0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62000000.0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EARNEDINCOME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738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580.0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62000000.0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EARNEDINCOME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296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580.0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62000000.0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EARNEDINCOME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199386"/>
                  </a:ext>
                </a:extLst>
              </a:tr>
            </a:tbl>
          </a:graphicData>
        </a:graphic>
      </p:graphicFrame>
      <p:grpSp>
        <p:nvGrpSpPr>
          <p:cNvPr id="2" name="그룹 1003">
            <a:extLst>
              <a:ext uri="{FF2B5EF4-FFF2-40B4-BE49-F238E27FC236}">
                <a16:creationId xmlns:a16="http://schemas.microsoft.com/office/drawing/2014/main" id="{46D550B9-B041-F784-19F9-1D617F380D7D}"/>
              </a:ext>
            </a:extLst>
          </p:cNvPr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8" name="Object 14">
              <a:extLst>
                <a:ext uri="{FF2B5EF4-FFF2-40B4-BE49-F238E27FC236}">
                  <a16:creationId xmlns:a16="http://schemas.microsoft.com/office/drawing/2014/main" id="{7DC469E3-31BD-E21A-434E-90F980195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9" name="Object 15">
              <a:extLst>
                <a:ext uri="{FF2B5EF4-FFF2-40B4-BE49-F238E27FC236}">
                  <a16:creationId xmlns:a16="http://schemas.microsoft.com/office/drawing/2014/main" id="{11856D0C-B43B-55FE-4477-5DA4D045F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sp>
        <p:nvSpPr>
          <p:cNvPr id="14" name="Object 15">
            <a:extLst>
              <a:ext uri="{FF2B5EF4-FFF2-40B4-BE49-F238E27FC236}">
                <a16:creationId xmlns:a16="http://schemas.microsoft.com/office/drawing/2014/main" id="{BA6AF489-C67D-5C24-4664-A8538450603E}"/>
              </a:ext>
            </a:extLst>
          </p:cNvPr>
          <p:cNvSpPr txBox="1"/>
          <p:nvPr/>
        </p:nvSpPr>
        <p:spPr>
          <a:xfrm>
            <a:off x="1080648" y="1198924"/>
            <a:ext cx="8150272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3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변수 선택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24" name="Object 16">
            <a:extLst>
              <a:ext uri="{FF2B5EF4-FFF2-40B4-BE49-F238E27FC236}">
                <a16:creationId xmlns:a16="http://schemas.microsoft.com/office/drawing/2014/main" id="{13233884-C925-4DC6-D7EF-0D84FD95F15D}"/>
              </a:ext>
            </a:extLst>
          </p:cNvPr>
          <p:cNvSpPr txBox="1"/>
          <p:nvPr/>
        </p:nvSpPr>
        <p:spPr>
          <a:xfrm>
            <a:off x="1147314" y="2169722"/>
            <a:ext cx="2357886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300" kern="0" dirty="0">
                <a:solidFill>
                  <a:srgbClr val="4C50BB"/>
                </a:solidFill>
                <a:latin typeface="+mj-ea"/>
                <a:ea typeface="+mj-ea"/>
              </a:rPr>
              <a:t>변수 제거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8" name="Object 10">
            <a:extLst>
              <a:ext uri="{FF2B5EF4-FFF2-40B4-BE49-F238E27FC236}">
                <a16:creationId xmlns:a16="http://schemas.microsoft.com/office/drawing/2014/main" id="{E110E880-9C62-77B7-A3AD-6064D9BA2B27}"/>
              </a:ext>
            </a:extLst>
          </p:cNvPr>
          <p:cNvSpPr txBox="1"/>
          <p:nvPr/>
        </p:nvSpPr>
        <p:spPr>
          <a:xfrm>
            <a:off x="1158107" y="3130187"/>
            <a:ext cx="5395094" cy="4858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100" dirty="0">
                <a:solidFill>
                  <a:srgbClr val="4C50BB"/>
                </a:solidFill>
                <a:latin typeface="+mj-ea"/>
                <a:ea typeface="+mj-ea"/>
                <a:cs typeface="S-Core Dream 7 ExtraBold" pitchFamily="34" charset="0"/>
              </a:rPr>
              <a:t>03</a:t>
            </a:r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2500" dirty="0">
                <a:solidFill>
                  <a:srgbClr val="4C4747"/>
                </a:solidFill>
                <a:latin typeface="+mj-ea"/>
                <a:ea typeface="+mj-ea"/>
              </a:rPr>
              <a:t>탐색적 자료 분석을 이용한 변수 제거</a:t>
            </a:r>
            <a:endParaRPr lang="en-US" sz="25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C1C07D-15AE-8F8E-2298-FD9B3F2412F0}"/>
              </a:ext>
            </a:extLst>
          </p:cNvPr>
          <p:cNvSpPr txBox="1"/>
          <p:nvPr/>
        </p:nvSpPr>
        <p:spPr>
          <a:xfrm>
            <a:off x="1676400" y="3874887"/>
            <a:ext cx="8535286" cy="1525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C50BB"/>
                </a:solidFill>
                <a:latin typeface="+mj-ea"/>
                <a:ea typeface="+mj-ea"/>
              </a:rPr>
              <a:t>| </a:t>
            </a:r>
            <a:r>
              <a:rPr lang="ko-KR" altLang="en-US" sz="2400" dirty="0" err="1">
                <a:solidFill>
                  <a:srgbClr val="4C50BB"/>
                </a:solidFill>
                <a:latin typeface="+mj-ea"/>
                <a:ea typeface="+mj-ea"/>
              </a:rPr>
              <a:t>기대출수</a:t>
            </a:r>
            <a:r>
              <a:rPr lang="ko-KR" altLang="en-US" sz="2400" dirty="0">
                <a:solidFill>
                  <a:srgbClr val="4C50BB"/>
                </a:solidFill>
                <a:latin typeface="+mj-ea"/>
                <a:ea typeface="+mj-ea"/>
              </a:rPr>
              <a:t> 변수</a:t>
            </a:r>
            <a:endParaRPr lang="en-US" altLang="ko-KR" sz="2400" dirty="0">
              <a:solidFill>
                <a:srgbClr val="4C50BB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C50BB"/>
                </a:solidFill>
                <a:latin typeface="+mj-ea"/>
                <a:ea typeface="+mj-ea"/>
              </a:rPr>
              <a:t>a. 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10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개 이상 소유자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(15,212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명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), 50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개 이상 소유자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(69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명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C50BB"/>
                </a:solidFill>
                <a:latin typeface="+mj-ea"/>
                <a:ea typeface="+mj-ea"/>
              </a:rPr>
              <a:t>b. 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신용등급은 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8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등급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연소득이 보유 대출보다 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150% 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넘긴 기대출과다자 존재</a:t>
            </a:r>
            <a:endParaRPr lang="en-US" altLang="ko-KR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84ABA6-3FD0-9A46-454F-CDD8405C8A2A}"/>
              </a:ext>
            </a:extLst>
          </p:cNvPr>
          <p:cNvSpPr txBox="1"/>
          <p:nvPr/>
        </p:nvSpPr>
        <p:spPr>
          <a:xfrm>
            <a:off x="1409842" y="8269287"/>
            <a:ext cx="739140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→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기대출</a:t>
            </a:r>
            <a:r>
              <a:rPr lang="ko-KR" altLang="en-US" sz="2400" dirty="0">
                <a:solidFill>
                  <a:srgbClr val="4C50BB"/>
                </a:solidFill>
                <a:latin typeface="나눔스퀘어_ac Bold"/>
                <a:ea typeface="나눔스퀘어_ac Bold"/>
              </a:rPr>
              <a:t>금액 변수만 남기고 </a:t>
            </a:r>
            <a:r>
              <a:rPr lang="ko-KR" altLang="en-US" sz="2400" dirty="0" err="1">
                <a:solidFill>
                  <a:srgbClr val="4C50BB"/>
                </a:solidFill>
                <a:latin typeface="나눔스퀘어_ac Bold"/>
                <a:ea typeface="나눔스퀘어_ac Bold"/>
              </a:rPr>
              <a:t>기대출수</a:t>
            </a:r>
            <a:r>
              <a:rPr lang="ko-KR" altLang="en-US" sz="2400" dirty="0">
                <a:solidFill>
                  <a:srgbClr val="4C50BB"/>
                </a:solidFill>
                <a:latin typeface="나눔스퀘어_ac Bold"/>
                <a:ea typeface="나눔스퀘어_ac Bold"/>
              </a:rPr>
              <a:t> 변수는 제거함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C50BB"/>
              </a:solidFill>
              <a:effectLst/>
              <a:uLnTx/>
              <a:uFillTx/>
              <a:latin typeface="나눔스퀘어_ac Bold"/>
              <a:ea typeface="나눔스퀘어_ac Bold"/>
              <a:cs typeface="+mn-cs"/>
            </a:endParaRPr>
          </a:p>
        </p:txBody>
      </p:sp>
      <p:sp>
        <p:nvSpPr>
          <p:cNvPr id="44" name="Object 10">
            <a:extLst>
              <a:ext uri="{FF2B5EF4-FFF2-40B4-BE49-F238E27FC236}">
                <a16:creationId xmlns:a16="http://schemas.microsoft.com/office/drawing/2014/main" id="{250BEA2C-3125-1221-7DDF-FC59F689F4BA}"/>
              </a:ext>
            </a:extLst>
          </p:cNvPr>
          <p:cNvSpPr txBox="1"/>
          <p:nvPr/>
        </p:nvSpPr>
        <p:spPr>
          <a:xfrm>
            <a:off x="9564752" y="3130187"/>
            <a:ext cx="5395094" cy="4858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100" dirty="0">
                <a:solidFill>
                  <a:srgbClr val="4C50BB"/>
                </a:solidFill>
                <a:latin typeface="+mj-ea"/>
                <a:ea typeface="+mj-ea"/>
                <a:cs typeface="S-Core Dream 7 ExtraBold" pitchFamily="34" charset="0"/>
              </a:rPr>
              <a:t>04</a:t>
            </a:r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재귀적 특성 제거</a:t>
            </a:r>
            <a:r>
              <a:rPr lang="en-US" altLang="ko-KR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(RFE)</a:t>
            </a:r>
            <a:endParaRPr lang="en-US" sz="25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0B0370-0A89-0514-895D-186BB8B62012}"/>
              </a:ext>
            </a:extLst>
          </p:cNvPr>
          <p:cNvSpPr txBox="1"/>
          <p:nvPr/>
        </p:nvSpPr>
        <p:spPr>
          <a:xfrm>
            <a:off x="10058400" y="3695700"/>
            <a:ext cx="11262360" cy="97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모든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 </a:t>
            </a: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특성으로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 </a:t>
            </a: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시작하여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 </a:t>
            </a: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모델을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 </a:t>
            </a: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만들고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변수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 </a:t>
            </a: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3A4CA8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중요도</a:t>
            </a: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가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 </a:t>
            </a: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가장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 </a:t>
            </a: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낮은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 </a:t>
            </a: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특성을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 </a:t>
            </a: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제거하는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 </a:t>
            </a: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방식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4C4747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S-Core Dream 4 Regular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5EAF6C-5037-3B9D-CCAE-D82FAA449D6C}"/>
              </a:ext>
            </a:extLst>
          </p:cNvPr>
          <p:cNvSpPr txBox="1"/>
          <p:nvPr/>
        </p:nvSpPr>
        <p:spPr>
          <a:xfrm>
            <a:off x="9885513" y="8269286"/>
            <a:ext cx="7391400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C50BB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→ 성능 비교 후 제거 변수 선택</a:t>
            </a:r>
          </a:p>
        </p:txBody>
      </p:sp>
      <p:sp>
        <p:nvSpPr>
          <p:cNvPr id="3" name="Object 35">
            <a:extLst>
              <a:ext uri="{FF2B5EF4-FFF2-40B4-BE49-F238E27FC236}">
                <a16:creationId xmlns:a16="http://schemas.microsoft.com/office/drawing/2014/main" id="{95313760-637F-6863-BEDF-1E834C495C9C}"/>
              </a:ext>
            </a:extLst>
          </p:cNvPr>
          <p:cNvSpPr txBox="1"/>
          <p:nvPr/>
        </p:nvSpPr>
        <p:spPr>
          <a:xfrm>
            <a:off x="13335000" y="514506"/>
            <a:ext cx="3574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모델링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4" name="Object 36">
            <a:extLst>
              <a:ext uri="{FF2B5EF4-FFF2-40B4-BE49-F238E27FC236}">
                <a16:creationId xmlns:a16="http://schemas.microsoft.com/office/drawing/2014/main" id="{E7EADDFF-E374-32B9-ED3C-D470F4EE3BC6}"/>
              </a:ext>
            </a:extLst>
          </p:cNvPr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03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3">
            <a:extLst>
              <a:ext uri="{FF2B5EF4-FFF2-40B4-BE49-F238E27FC236}">
                <a16:creationId xmlns:a16="http://schemas.microsoft.com/office/drawing/2014/main" id="{0ABFF78C-74E2-E791-C6CE-BAF8A7641F16}"/>
              </a:ext>
            </a:extLst>
          </p:cNvPr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12" name="Object 14">
              <a:extLst>
                <a:ext uri="{FF2B5EF4-FFF2-40B4-BE49-F238E27FC236}">
                  <a16:creationId xmlns:a16="http://schemas.microsoft.com/office/drawing/2014/main" id="{7D2DC353-818C-32D7-B003-7C2358C55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13" name="Object 15">
              <a:extLst>
                <a:ext uri="{FF2B5EF4-FFF2-40B4-BE49-F238E27FC236}">
                  <a16:creationId xmlns:a16="http://schemas.microsoft.com/office/drawing/2014/main" id="{27855B4E-A6A8-7F9D-B5CF-CA7B73404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49718" y="1108736"/>
            <a:ext cx="63014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3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6 Bold" pitchFamily="34" charset="0"/>
              </a:rPr>
              <a:t>변수 중요도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452609" y="9767599"/>
            <a:ext cx="55712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20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19F365-3BCB-3242-F8B4-837B278C6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3149504"/>
            <a:ext cx="4238704" cy="41792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5E54205-8F8C-F12A-C46F-9A7289CCE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62" y="3314701"/>
            <a:ext cx="4045830" cy="3848841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807E94E2-415E-7FDB-B19C-2E2AEB3C4BDC}"/>
              </a:ext>
            </a:extLst>
          </p:cNvPr>
          <p:cNvSpPr/>
          <p:nvPr/>
        </p:nvSpPr>
        <p:spPr>
          <a:xfrm>
            <a:off x="4255292" y="5052674"/>
            <a:ext cx="509584" cy="495295"/>
          </a:xfrm>
          <a:prstGeom prst="rightArrow">
            <a:avLst/>
          </a:prstGeom>
          <a:solidFill>
            <a:srgbClr val="A5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7" name="Object 30">
            <a:extLst>
              <a:ext uri="{FF2B5EF4-FFF2-40B4-BE49-F238E27FC236}">
                <a16:creationId xmlns:a16="http://schemas.microsoft.com/office/drawing/2014/main" id="{E272B52E-3A92-F14D-090B-57D65BAEB330}"/>
              </a:ext>
            </a:extLst>
          </p:cNvPr>
          <p:cNvSpPr txBox="1"/>
          <p:nvPr/>
        </p:nvSpPr>
        <p:spPr>
          <a:xfrm>
            <a:off x="3714750" y="8656443"/>
            <a:ext cx="10858500" cy="5930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kern="0" spc="-100" dirty="0">
                <a:solidFill>
                  <a:srgbClr val="4C4747"/>
                </a:solidFill>
                <a:ea typeface="나눔스퀘어 Bold" panose="020B0600000101010101" pitchFamily="50" charset="-127"/>
                <a:cs typeface="S-Core Dream 4 Regular" pitchFamily="34" charset="0"/>
              </a:rPr>
              <a:t>두 모델에서 모두 변수중요도가 낮게 나온 </a:t>
            </a:r>
            <a:r>
              <a:rPr lang="ko-KR" altLang="en-US" sz="2400" b="1" kern="0" spc="-100" dirty="0">
                <a:solidFill>
                  <a:srgbClr val="4C50BB"/>
                </a:solidFill>
                <a:ea typeface="나눔스퀘어 Bold" panose="020B0600000101010101" pitchFamily="50" charset="-127"/>
                <a:cs typeface="S-Core Dream 4 Regular" pitchFamily="34" charset="0"/>
              </a:rPr>
              <a:t>개인회생자 변수</a:t>
            </a:r>
            <a:r>
              <a:rPr lang="en-US" altLang="ko-KR" sz="2400" b="1" kern="0" spc="-100" dirty="0">
                <a:solidFill>
                  <a:srgbClr val="4C50BB"/>
                </a:solidFill>
                <a:ea typeface="나눔스퀘어 Bold" panose="020B0600000101010101" pitchFamily="50" charset="-127"/>
                <a:cs typeface="S-Core Dream 4 Regular" pitchFamily="34" charset="0"/>
              </a:rPr>
              <a:t> </a:t>
            </a:r>
            <a:r>
              <a:rPr lang="ko-KR" altLang="en-US" sz="2400" kern="0" spc="-100" dirty="0">
                <a:solidFill>
                  <a:srgbClr val="4C4747"/>
                </a:solidFill>
                <a:ea typeface="나눔스퀘어 Bold" panose="020B0600000101010101" pitchFamily="50" charset="-127"/>
                <a:cs typeface="S-Core Dream 4 Regular" pitchFamily="34" charset="0"/>
              </a:rPr>
              <a:t>제거</a:t>
            </a:r>
            <a:endParaRPr lang="en-US" sz="2800" dirty="0">
              <a:ea typeface="나눔스퀘어 Bold" panose="020B0600000101010101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71A42A90-0CDA-EFBF-142A-8CEEEEFC471E}"/>
              </a:ext>
            </a:extLst>
          </p:cNvPr>
          <p:cNvSpPr/>
          <p:nvPr/>
        </p:nvSpPr>
        <p:spPr>
          <a:xfrm>
            <a:off x="13523124" y="5052674"/>
            <a:ext cx="509584" cy="495295"/>
          </a:xfrm>
          <a:prstGeom prst="rightArrow">
            <a:avLst/>
          </a:prstGeom>
          <a:solidFill>
            <a:srgbClr val="A5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992" name="그림 991">
            <a:extLst>
              <a:ext uri="{FF2B5EF4-FFF2-40B4-BE49-F238E27FC236}">
                <a16:creationId xmlns:a16="http://schemas.microsoft.com/office/drawing/2014/main" id="{15AA9CAF-77DF-EB95-3334-9C0BE1CA7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831" y="3314701"/>
            <a:ext cx="4004875" cy="3848841"/>
          </a:xfrm>
          <a:prstGeom prst="rect">
            <a:avLst/>
          </a:prstGeom>
        </p:spPr>
      </p:pic>
      <p:sp>
        <p:nvSpPr>
          <p:cNvPr id="993" name="Object 15">
            <a:extLst>
              <a:ext uri="{FF2B5EF4-FFF2-40B4-BE49-F238E27FC236}">
                <a16:creationId xmlns:a16="http://schemas.microsoft.com/office/drawing/2014/main" id="{3843C3D7-C222-039D-02CB-F5304C4B6870}"/>
              </a:ext>
            </a:extLst>
          </p:cNvPr>
          <p:cNvSpPr txBox="1"/>
          <p:nvPr/>
        </p:nvSpPr>
        <p:spPr>
          <a:xfrm>
            <a:off x="1895587" y="7359168"/>
            <a:ext cx="145721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4C4747"/>
                </a:solidFill>
                <a:ea typeface="나눔스퀘어 Bold" panose="020B0600000101010101" pitchFamily="50" charset="-127"/>
              </a:rPr>
              <a:t>변수 제거 </a:t>
            </a:r>
            <a:r>
              <a:rPr lang="ko-KR" altLang="en-US" sz="2000" kern="0" spc="-100" dirty="0">
                <a:solidFill>
                  <a:srgbClr val="4C50BB"/>
                </a:solidFill>
                <a:ea typeface="나눔스퀘어 Bold" panose="020B0600000101010101" pitchFamily="50" charset="-127"/>
              </a:rPr>
              <a:t>전</a:t>
            </a:r>
            <a:endParaRPr lang="en-US" sz="2800" dirty="0">
              <a:solidFill>
                <a:srgbClr val="4C50BB"/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994" name="Object 15">
            <a:extLst>
              <a:ext uri="{FF2B5EF4-FFF2-40B4-BE49-F238E27FC236}">
                <a16:creationId xmlns:a16="http://schemas.microsoft.com/office/drawing/2014/main" id="{D492C3D0-C123-5B03-E351-C41C0CA64701}"/>
              </a:ext>
            </a:extLst>
          </p:cNvPr>
          <p:cNvSpPr txBox="1"/>
          <p:nvPr/>
        </p:nvSpPr>
        <p:spPr>
          <a:xfrm>
            <a:off x="6370056" y="7359168"/>
            <a:ext cx="145721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4C4747"/>
                </a:solidFill>
                <a:ea typeface="나눔스퀘어 Bold" panose="020B0600000101010101" pitchFamily="50" charset="-127"/>
              </a:rPr>
              <a:t>변수 제거 </a:t>
            </a:r>
            <a:r>
              <a:rPr lang="ko-KR" altLang="en-US" sz="2000" kern="0" spc="-100" dirty="0">
                <a:solidFill>
                  <a:srgbClr val="4C50BB"/>
                </a:solidFill>
                <a:ea typeface="나눔스퀘어 Bold" panose="020B0600000101010101" pitchFamily="50" charset="-127"/>
              </a:rPr>
              <a:t>후</a:t>
            </a:r>
            <a:endParaRPr lang="en-US" sz="2800" dirty="0">
              <a:solidFill>
                <a:srgbClr val="4C50BB"/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995" name="Object 15">
            <a:extLst>
              <a:ext uri="{FF2B5EF4-FFF2-40B4-BE49-F238E27FC236}">
                <a16:creationId xmlns:a16="http://schemas.microsoft.com/office/drawing/2014/main" id="{6ACAA155-7F10-94E7-E1FE-7E786554B4EC}"/>
              </a:ext>
            </a:extLst>
          </p:cNvPr>
          <p:cNvSpPr txBox="1"/>
          <p:nvPr/>
        </p:nvSpPr>
        <p:spPr>
          <a:xfrm>
            <a:off x="11140206" y="7359168"/>
            <a:ext cx="145721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4C4747"/>
                </a:solidFill>
                <a:ea typeface="나눔스퀘어 Bold" panose="020B0600000101010101" pitchFamily="50" charset="-127"/>
              </a:rPr>
              <a:t>변수 제거 </a:t>
            </a:r>
            <a:r>
              <a:rPr lang="ko-KR" altLang="en-US" sz="2000" kern="0" spc="-100" dirty="0">
                <a:solidFill>
                  <a:srgbClr val="4C50BB"/>
                </a:solidFill>
                <a:ea typeface="나눔스퀘어 Bold" panose="020B0600000101010101" pitchFamily="50" charset="-127"/>
              </a:rPr>
              <a:t>전</a:t>
            </a:r>
            <a:endParaRPr lang="en-US" sz="2800" dirty="0">
              <a:solidFill>
                <a:srgbClr val="4C50BB"/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996" name="Object 15">
            <a:extLst>
              <a:ext uri="{FF2B5EF4-FFF2-40B4-BE49-F238E27FC236}">
                <a16:creationId xmlns:a16="http://schemas.microsoft.com/office/drawing/2014/main" id="{49F88777-D607-5435-6A07-49625CF81674}"/>
              </a:ext>
            </a:extLst>
          </p:cNvPr>
          <p:cNvSpPr txBox="1"/>
          <p:nvPr/>
        </p:nvSpPr>
        <p:spPr>
          <a:xfrm>
            <a:off x="15614675" y="7359168"/>
            <a:ext cx="145721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4C4747"/>
                </a:solidFill>
                <a:ea typeface="나눔스퀘어 Bold" panose="020B0600000101010101" pitchFamily="50" charset="-127"/>
              </a:rPr>
              <a:t>변수 제거 </a:t>
            </a:r>
            <a:r>
              <a:rPr lang="ko-KR" altLang="en-US" sz="2000" kern="0" spc="-100" dirty="0">
                <a:solidFill>
                  <a:srgbClr val="4C50BB"/>
                </a:solidFill>
                <a:ea typeface="나눔스퀘어 Bold" panose="020B0600000101010101" pitchFamily="50" charset="-127"/>
              </a:rPr>
              <a:t>후</a:t>
            </a:r>
            <a:endParaRPr lang="en-US" sz="2800" dirty="0">
              <a:solidFill>
                <a:srgbClr val="4C50BB"/>
              </a:solidFill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80958D-ACEF-7648-ADF7-6823384DE9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2708" y="3042518"/>
            <a:ext cx="4152099" cy="4064784"/>
          </a:xfrm>
          <a:prstGeom prst="rect">
            <a:avLst/>
          </a:prstGeom>
        </p:spPr>
      </p:pic>
      <p:sp>
        <p:nvSpPr>
          <p:cNvPr id="6" name="Object 23">
            <a:extLst>
              <a:ext uri="{FF2B5EF4-FFF2-40B4-BE49-F238E27FC236}">
                <a16:creationId xmlns:a16="http://schemas.microsoft.com/office/drawing/2014/main" id="{83570A35-F7DF-FED4-6A83-005C6F28F16A}"/>
              </a:ext>
            </a:extLst>
          </p:cNvPr>
          <p:cNvSpPr txBox="1"/>
          <p:nvPr/>
        </p:nvSpPr>
        <p:spPr>
          <a:xfrm>
            <a:off x="1255760" y="2380996"/>
            <a:ext cx="209704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6 Bold" pitchFamily="34" charset="0"/>
              </a:rPr>
              <a:t>| </a:t>
            </a:r>
            <a:r>
              <a:rPr lang="en-US" sz="2800" dirty="0" err="1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6 Bold" pitchFamily="34" charset="0"/>
              </a:rPr>
              <a:t>CatBoost</a:t>
            </a:r>
            <a:r>
              <a:rPr lang="en-US" sz="280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6 Bold" pitchFamily="34" charset="0"/>
              </a:rPr>
              <a:t> </a:t>
            </a:r>
            <a:endParaRPr 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Object 22">
            <a:extLst>
              <a:ext uri="{FF2B5EF4-FFF2-40B4-BE49-F238E27FC236}">
                <a16:creationId xmlns:a16="http://schemas.microsoft.com/office/drawing/2014/main" id="{2BFF1324-6DEC-75EE-E053-86F4EC2F2959}"/>
              </a:ext>
            </a:extLst>
          </p:cNvPr>
          <p:cNvSpPr txBox="1"/>
          <p:nvPr/>
        </p:nvSpPr>
        <p:spPr>
          <a:xfrm>
            <a:off x="10232391" y="2398024"/>
            <a:ext cx="696617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6 Bold" pitchFamily="34" charset="0"/>
              </a:rPr>
              <a:t>| LGBM</a:t>
            </a:r>
            <a:endParaRPr 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Object 35">
            <a:extLst>
              <a:ext uri="{FF2B5EF4-FFF2-40B4-BE49-F238E27FC236}">
                <a16:creationId xmlns:a16="http://schemas.microsoft.com/office/drawing/2014/main" id="{EF0279AF-D780-C3C1-628B-D5D9933A877F}"/>
              </a:ext>
            </a:extLst>
          </p:cNvPr>
          <p:cNvSpPr txBox="1"/>
          <p:nvPr/>
        </p:nvSpPr>
        <p:spPr>
          <a:xfrm>
            <a:off x="13335000" y="514506"/>
            <a:ext cx="3574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모델링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10" name="Object 36">
            <a:extLst>
              <a:ext uri="{FF2B5EF4-FFF2-40B4-BE49-F238E27FC236}">
                <a16:creationId xmlns:a16="http://schemas.microsoft.com/office/drawing/2014/main" id="{ECD52BA4-099A-E59B-2EC7-9AFD3B3D15FB}"/>
              </a:ext>
            </a:extLst>
          </p:cNvPr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03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7600" y="2400300"/>
            <a:ext cx="4463292" cy="4463292"/>
            <a:chOff x="6857646" y="1710300"/>
            <a:chExt cx="4463292" cy="44632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6857646" y="1710300"/>
              <a:ext cx="4463292" cy="44632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918" y="3974439"/>
            <a:ext cx="2895234" cy="751217"/>
            <a:chOff x="1161905" y="3933622"/>
            <a:chExt cx="2895234" cy="7512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1905" y="3933622"/>
              <a:ext cx="2895234" cy="7512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6918" y="5184221"/>
            <a:ext cx="3775628" cy="751217"/>
            <a:chOff x="1161905" y="4916881"/>
            <a:chExt cx="3775628" cy="7512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1905" y="4916881"/>
              <a:ext cx="3775628" cy="7512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6918" y="6382947"/>
            <a:ext cx="4646415" cy="751217"/>
            <a:chOff x="1161905" y="5900141"/>
            <a:chExt cx="4646415" cy="75121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1905" y="5900141"/>
              <a:ext cx="4646415" cy="75121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339551" y="4258194"/>
            <a:ext cx="85784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30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01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39551" y="4258194"/>
            <a:ext cx="85784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30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01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39551" y="5472293"/>
            <a:ext cx="85784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30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02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39551" y="6674050"/>
            <a:ext cx="85784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30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03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05000" y="4000500"/>
            <a:ext cx="22583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LGBM</a:t>
            </a:r>
            <a:endParaRPr 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05000" y="5219700"/>
            <a:ext cx="188109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CatBoost</a:t>
            </a:r>
            <a:endParaRPr 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05000" y="6434435"/>
            <a:ext cx="24401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 err="1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RandomForest</a:t>
            </a:r>
            <a:endParaRPr 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979457" y="7486590"/>
            <a:ext cx="188109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CatBoost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174768" y="4019062"/>
            <a:ext cx="19846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5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5 Medium" pitchFamily="34" charset="0"/>
              </a:rPr>
              <a:t>1059. 3618sec</a:t>
            </a:r>
            <a:endParaRPr lang="en-US" sz="2000" spc="-1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044213" y="5201440"/>
            <a:ext cx="28476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5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5 Medium" pitchFamily="34" charset="0"/>
              </a:rPr>
              <a:t>114.827 sec</a:t>
            </a:r>
            <a:endParaRPr lang="en-US" sz="2000" spc="-1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34813" y="6419721"/>
            <a:ext cx="224771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kern="0" spc="-15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5 Medium" pitchFamily="34" charset="0"/>
              </a:rPr>
              <a:t>71.1818</a:t>
            </a:r>
            <a:r>
              <a:rPr lang="en-US" sz="2000" kern="0" spc="-150" dirty="0">
                <a:solidFill>
                  <a:srgbClr val="3A4CA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5 Medium" pitchFamily="34" charset="0"/>
              </a:rPr>
              <a:t> sec</a:t>
            </a:r>
            <a:endParaRPr lang="en-US" sz="2000" spc="-1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19073" y="2158092"/>
            <a:ext cx="6532752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300" kern="0" spc="-20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5 Medium" pitchFamily="34" charset="0"/>
              </a:rPr>
              <a:t>모델 </a:t>
            </a:r>
            <a:r>
              <a:rPr lang="en-US" sz="3300" kern="0" spc="-200" dirty="0" err="1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5 Medium" pitchFamily="34" charset="0"/>
              </a:rPr>
              <a:t>성능</a:t>
            </a:r>
            <a:r>
              <a:rPr lang="en-US" sz="3300" kern="0" spc="-20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5 Medium" pitchFamily="34" charset="0"/>
              </a:rPr>
              <a:t> 비교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0" name="Object 39"/>
          <p:cNvPicPr>
            <a:picLocks noChangeAspect="1"/>
          </p:cNvPicPr>
          <p:nvPr/>
        </p:nvPicPr>
        <p:blipFill rotWithShape="1">
          <a:blip r:embed="rId7" cstate="print"/>
          <a:srcRect b="25185"/>
          <a:stretch/>
        </p:blipFill>
        <p:spPr>
          <a:xfrm>
            <a:off x="8933764" y="4062380"/>
            <a:ext cx="4483212" cy="3325685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9936882" y="6587181"/>
            <a:ext cx="24469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7 ExtraBold" pitchFamily="34" charset="0"/>
              </a:rPr>
              <a:t>0.32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193555" y="5482572"/>
            <a:ext cx="19335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98989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7 ExtraBold" pitchFamily="34" charset="0"/>
              </a:rPr>
              <a:t>0.51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775345" y="4472905"/>
            <a:ext cx="77001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7 ExtraBold" pitchFamily="34" charset="0"/>
              </a:rPr>
              <a:t>0.55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13029604" y="6793011"/>
            <a:ext cx="1388273" cy="101591"/>
            <a:chOff x="12419650" y="5920046"/>
            <a:chExt cx="1388273" cy="10159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19650" y="5920046"/>
              <a:ext cx="1388273" cy="1015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77578" y="5612247"/>
            <a:ext cx="2040300" cy="101591"/>
            <a:chOff x="11767624" y="4739282"/>
            <a:chExt cx="2040300" cy="10159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67624" y="4739282"/>
              <a:ext cx="2040300" cy="1015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759229" y="4431482"/>
            <a:ext cx="2658649" cy="101591"/>
            <a:chOff x="11149275" y="3558517"/>
            <a:chExt cx="2658649" cy="10159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49275" y="3558517"/>
              <a:ext cx="2658649" cy="10159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889818" y="7504577"/>
            <a:ext cx="2549740" cy="405192"/>
            <a:chOff x="9294877" y="7621785"/>
            <a:chExt cx="2549740" cy="40519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94877" y="7621785"/>
              <a:ext cx="2549740" cy="405192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9493300" y="7566990"/>
            <a:ext cx="337148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kern="0" spc="-10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5 Medium" pitchFamily="34" charset="0"/>
              </a:rPr>
              <a:t>f1-score rank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4520492" y="4337097"/>
            <a:ext cx="321944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9 Black" pitchFamily="34" charset="0"/>
              </a:rPr>
              <a:t>LGBM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4571510" y="4759675"/>
            <a:ext cx="570422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kern="0" spc="-100" dirty="0">
                <a:solidFill>
                  <a:srgbClr val="423D3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3 Light" pitchFamily="34" charset="0"/>
              </a:rPr>
              <a:t>f1-score: </a:t>
            </a:r>
            <a:r>
              <a:rPr lang="en-US" kern="0" spc="-100" dirty="0">
                <a:solidFill>
                  <a:srgbClr val="FF424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3 Light" pitchFamily="34" charset="0"/>
              </a:rPr>
              <a:t>0.5539</a:t>
            </a:r>
            <a:endParaRPr 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4520492" y="5505198"/>
            <a:ext cx="321944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 err="1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CatBoost</a:t>
            </a:r>
            <a:endParaRPr lang="en-US" sz="2000" dirty="0">
              <a:solidFill>
                <a:srgbClr val="4C50BB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4571510" y="5923180"/>
            <a:ext cx="570422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kern="0" spc="-100" dirty="0">
                <a:solidFill>
                  <a:srgbClr val="423D3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3 Light" pitchFamily="34" charset="0"/>
              </a:rPr>
              <a:t>f1-score : </a:t>
            </a:r>
            <a:r>
              <a:rPr lang="en-US" kern="0" spc="-100" dirty="0">
                <a:solidFill>
                  <a:srgbClr val="FF424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3 Light" pitchFamily="34" charset="0"/>
              </a:rPr>
              <a:t>0.5092</a:t>
            </a:r>
            <a:endParaRPr 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4520492" y="6665591"/>
            <a:ext cx="321944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kern="0" dirty="0" err="1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9 Black" pitchFamily="34" charset="0"/>
              </a:rPr>
              <a:t>RandomForest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4571510" y="7134164"/>
            <a:ext cx="570422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kern="0" spc="-100" dirty="0">
                <a:solidFill>
                  <a:srgbClr val="423D3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3 Light" pitchFamily="34" charset="0"/>
              </a:rPr>
              <a:t>f1-score : </a:t>
            </a:r>
            <a:r>
              <a:rPr lang="en-US" kern="0" spc="-100" dirty="0">
                <a:solidFill>
                  <a:srgbClr val="FF424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3 Light" pitchFamily="34" charset="0"/>
              </a:rPr>
              <a:t>0.3181</a:t>
            </a:r>
            <a:endParaRPr 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4452609" y="9762044"/>
            <a:ext cx="55712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21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Object 35">
            <a:extLst>
              <a:ext uri="{FF2B5EF4-FFF2-40B4-BE49-F238E27FC236}">
                <a16:creationId xmlns:a16="http://schemas.microsoft.com/office/drawing/2014/main" id="{8A8A21F6-A5EA-DEB5-E516-D005F41FC937}"/>
              </a:ext>
            </a:extLst>
          </p:cNvPr>
          <p:cNvSpPr txBox="1"/>
          <p:nvPr/>
        </p:nvSpPr>
        <p:spPr>
          <a:xfrm>
            <a:off x="13335000" y="514506"/>
            <a:ext cx="3574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모델링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4" name="Object 36">
            <a:extLst>
              <a:ext uri="{FF2B5EF4-FFF2-40B4-BE49-F238E27FC236}">
                <a16:creationId xmlns:a16="http://schemas.microsoft.com/office/drawing/2014/main" id="{9F531072-EAF6-58CD-A8C5-EDB065266FD3}"/>
              </a:ext>
            </a:extLst>
          </p:cNvPr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03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5" name="Object 14">
            <a:extLst>
              <a:ext uri="{FF2B5EF4-FFF2-40B4-BE49-F238E27FC236}">
                <a16:creationId xmlns:a16="http://schemas.microsoft.com/office/drawing/2014/main" id="{0D242808-68E8-508C-DC02-C40D88BCFB63}"/>
              </a:ext>
            </a:extLst>
          </p:cNvPr>
          <p:cNvSpPr txBox="1"/>
          <p:nvPr/>
        </p:nvSpPr>
        <p:spPr>
          <a:xfrm>
            <a:off x="1249718" y="1108736"/>
            <a:ext cx="63014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3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평가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943600" y="1586579"/>
            <a:ext cx="10630147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960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6 Bold" pitchFamily="34" charset="0"/>
              </a:rPr>
              <a:t>CONTENTS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7425" y="4996435"/>
            <a:ext cx="1890853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01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32858" y="4996435"/>
            <a:ext cx="1890853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02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89152" y="5342178"/>
            <a:ext cx="476891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데이터 소개</a:t>
            </a:r>
            <a:endParaRPr lang="en-US" sz="2400" dirty="0">
              <a:latin typeface="+mj-ea"/>
              <a:ea typeface="+mj-e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72088" y="5342179"/>
            <a:ext cx="468980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데이터 탐색 및 전처리</a:t>
            </a:r>
            <a:endParaRPr lang="en-US" sz="2400" dirty="0">
              <a:latin typeface="+mj-ea"/>
              <a:ea typeface="+mj-ea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177425" y="6869082"/>
            <a:ext cx="1890853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04</a:t>
            </a:r>
            <a:endParaRPr lang="en-US" dirty="0">
              <a:latin typeface="+mj-ea"/>
              <a:ea typeface="+mj-ea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6132858" y="6869082"/>
            <a:ext cx="5944071" cy="1184940"/>
            <a:chOff x="6132858" y="6869082"/>
            <a:chExt cx="5944071" cy="1184940"/>
          </a:xfrm>
        </p:grpSpPr>
        <p:sp>
          <p:nvSpPr>
            <p:cNvPr id="24" name="Object 24"/>
            <p:cNvSpPr txBox="1"/>
            <p:nvPr/>
          </p:nvSpPr>
          <p:spPr>
            <a:xfrm>
              <a:off x="6132858" y="6869082"/>
              <a:ext cx="1890853" cy="1184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7100" dirty="0">
                  <a:solidFill>
                    <a:srgbClr val="4C50BB"/>
                  </a:solidFill>
                  <a:latin typeface="+mj-ea"/>
                  <a:ea typeface="+mj-ea"/>
                  <a:cs typeface="S-Core Dream 6 Bold" pitchFamily="34" charset="0"/>
                </a:rPr>
                <a:t>05</a:t>
              </a:r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7387128" y="7220678"/>
              <a:ext cx="4689801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3200" kern="0" dirty="0">
                  <a:solidFill>
                    <a:srgbClr val="4C4747"/>
                  </a:solidFill>
                  <a:latin typeface="+mj-ea"/>
                  <a:ea typeface="+mj-ea"/>
                  <a:cs typeface="S-Core Dream 6 Bold" pitchFamily="34" charset="0"/>
                </a:rPr>
                <a:t>결론</a:t>
              </a:r>
              <a:endParaRPr lang="en-US" altLang="ko-KR" sz="2400" dirty="0">
                <a:latin typeface="+mj-ea"/>
                <a:ea typeface="+mj-ea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4452574" y="9730923"/>
            <a:ext cx="55712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kern="0" spc="-100" dirty="0">
                <a:solidFill>
                  <a:srgbClr val="4C4747"/>
                </a:solidFill>
                <a:latin typeface="+mj-ea"/>
                <a:ea typeface="+mj-ea"/>
                <a:cs typeface="S-Core Dream 4 Regular" pitchFamily="34" charset="0"/>
              </a:rPr>
              <a:t>1</a:t>
            </a:r>
            <a:endParaRPr lang="en-US" dirty="0">
              <a:latin typeface="+mj-ea"/>
              <a:ea typeface="+mj-ea"/>
            </a:endParaRPr>
          </a:p>
        </p:txBody>
      </p:sp>
      <p:grpSp>
        <p:nvGrpSpPr>
          <p:cNvPr id="16" name="그룹 1005">
            <a:extLst>
              <a:ext uri="{FF2B5EF4-FFF2-40B4-BE49-F238E27FC236}">
                <a16:creationId xmlns:a16="http://schemas.microsoft.com/office/drawing/2014/main" id="{1B192386-88EE-216E-962A-7BA500786364}"/>
              </a:ext>
            </a:extLst>
          </p:cNvPr>
          <p:cNvGrpSpPr/>
          <p:nvPr/>
        </p:nvGrpSpPr>
        <p:grpSpPr>
          <a:xfrm>
            <a:off x="11506200" y="5045659"/>
            <a:ext cx="5944071" cy="1184940"/>
            <a:chOff x="6132858" y="6869082"/>
            <a:chExt cx="5944071" cy="1184940"/>
          </a:xfrm>
        </p:grpSpPr>
        <p:sp>
          <p:nvSpPr>
            <p:cNvPr id="17" name="Object 24">
              <a:extLst>
                <a:ext uri="{FF2B5EF4-FFF2-40B4-BE49-F238E27FC236}">
                  <a16:creationId xmlns:a16="http://schemas.microsoft.com/office/drawing/2014/main" id="{B5E4D0CC-0790-C5ED-2516-8EF13634D909}"/>
                </a:ext>
              </a:extLst>
            </p:cNvPr>
            <p:cNvSpPr txBox="1"/>
            <p:nvPr/>
          </p:nvSpPr>
          <p:spPr>
            <a:xfrm>
              <a:off x="6132858" y="6869082"/>
              <a:ext cx="1890853" cy="1184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7100" dirty="0">
                  <a:solidFill>
                    <a:srgbClr val="4C50BB"/>
                  </a:solidFill>
                  <a:latin typeface="+mj-ea"/>
                  <a:ea typeface="+mj-ea"/>
                  <a:cs typeface="S-Core Dream 6 Bold" pitchFamily="34" charset="0"/>
                </a:rPr>
                <a:t>03</a:t>
              </a:r>
              <a:endParaRPr lang="en-US" dirty="0">
                <a:latin typeface="+mj-ea"/>
                <a:ea typeface="+mj-ea"/>
              </a:endParaRPr>
            </a:p>
          </p:txBody>
        </p:sp>
        <p:sp>
          <p:nvSpPr>
            <p:cNvPr id="18" name="Object 25">
              <a:extLst>
                <a:ext uri="{FF2B5EF4-FFF2-40B4-BE49-F238E27FC236}">
                  <a16:creationId xmlns:a16="http://schemas.microsoft.com/office/drawing/2014/main" id="{6EF0C719-DD89-5380-0DAE-1BFE20D8E7C4}"/>
                </a:ext>
              </a:extLst>
            </p:cNvPr>
            <p:cNvSpPr txBox="1"/>
            <p:nvPr/>
          </p:nvSpPr>
          <p:spPr>
            <a:xfrm>
              <a:off x="7387128" y="7220678"/>
              <a:ext cx="4689801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3200" kern="0" dirty="0">
                  <a:solidFill>
                    <a:srgbClr val="4C4747"/>
                  </a:solidFill>
                  <a:latin typeface="+mj-ea"/>
                  <a:ea typeface="+mj-ea"/>
                </a:rPr>
                <a:t>모델링</a:t>
              </a:r>
              <a:endParaRPr lang="en-US" sz="2400" dirty="0">
                <a:latin typeface="+mj-ea"/>
                <a:ea typeface="+mj-ea"/>
              </a:endParaRPr>
            </a:p>
          </p:txBody>
        </p:sp>
      </p:grpSp>
      <p:sp>
        <p:nvSpPr>
          <p:cNvPr id="21" name="Object 8">
            <a:extLst>
              <a:ext uri="{FF2B5EF4-FFF2-40B4-BE49-F238E27FC236}">
                <a16:creationId xmlns:a16="http://schemas.microsoft.com/office/drawing/2014/main" id="{C8EAB73C-D77B-A139-4AD4-601EB3D7515C}"/>
              </a:ext>
            </a:extLst>
          </p:cNvPr>
          <p:cNvSpPr txBox="1"/>
          <p:nvPr/>
        </p:nvSpPr>
        <p:spPr>
          <a:xfrm>
            <a:off x="2389470" y="7220677"/>
            <a:ext cx="476891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dirty="0">
                <a:solidFill>
                  <a:srgbClr val="4C4747"/>
                </a:solidFill>
                <a:latin typeface="+mj-ea"/>
                <a:ea typeface="+mj-ea"/>
              </a:rPr>
              <a:t>군집분석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2426" y="-53333"/>
            <a:ext cx="5255671" cy="10392381"/>
            <a:chOff x="-642426" y="-53333"/>
            <a:chExt cx="5255671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2426" y="-53333"/>
              <a:ext cx="5255671" cy="1039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56139" y="1916021"/>
            <a:ext cx="3464994" cy="3188741"/>
            <a:chOff x="15656139" y="1916021"/>
            <a:chExt cx="3464994" cy="31887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56139" y="1916021"/>
              <a:ext cx="3464994" cy="3188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5015" y="7442245"/>
            <a:ext cx="3464994" cy="3059223"/>
            <a:chOff x="-1075015" y="7442245"/>
            <a:chExt cx="3464994" cy="3059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75015" y="7442245"/>
              <a:ext cx="3464994" cy="305922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502993" y="7539253"/>
            <a:ext cx="17453756" cy="22048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kern="0" spc="-100" dirty="0" err="1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RandomForest</a:t>
            </a:r>
            <a:r>
              <a:rPr lang="en-US" sz="24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 : 제일 빠른 속도지만 상대적으로 낮은 성능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kern="0" spc="-100" dirty="0">
                <a:solidFill>
                  <a:srgbClr val="4C50BB"/>
                </a:solidFill>
                <a:highlight>
                  <a:srgbClr val="ECEDF6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LGBM</a:t>
            </a:r>
            <a:r>
              <a:rPr lang="en-US" sz="24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: 높은 정확도와 빠른 </a:t>
            </a:r>
            <a:r>
              <a:rPr lang="en-US" sz="2400" kern="0" spc="-100" dirty="0" err="1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속도를</a:t>
            </a:r>
            <a:r>
              <a:rPr lang="en-US" sz="24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 보</a:t>
            </a:r>
            <a:r>
              <a:rPr lang="ko-KR" altLang="en-US" sz="24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여 최종 모델로 선택</a:t>
            </a:r>
            <a:endParaRPr lang="en-US" sz="2400" kern="0" spc="-100" dirty="0">
              <a:solidFill>
                <a:srgbClr val="4C4747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-Core Dream 4 Regular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kern="0" spc="-100" dirty="0" err="1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CatBoost</a:t>
            </a:r>
            <a:r>
              <a:rPr lang="en-US" sz="24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 : 튜닝 없이 높은 정확도 + 상대적으로 속도는 느리지만 튜닝 시간 절약 가능   </a:t>
            </a:r>
            <a:endParaRPr 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8034392" y="2999269"/>
            <a:ext cx="1415846" cy="1415846"/>
            <a:chOff x="9562840" y="2343772"/>
            <a:chExt cx="1415846" cy="14158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2840" y="2343772"/>
              <a:ext cx="1415846" cy="14158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76386" y="5078971"/>
            <a:ext cx="7447693" cy="35909"/>
            <a:chOff x="6376386" y="5078971"/>
            <a:chExt cx="7447693" cy="359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76386" y="5078971"/>
              <a:ext cx="7447693" cy="359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77861" y="4519217"/>
            <a:ext cx="4371910" cy="33455"/>
            <a:chOff x="7277861" y="4519217"/>
            <a:chExt cx="4371910" cy="334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7277861" y="4519217"/>
              <a:ext cx="4371910" cy="3345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490283" y="4873929"/>
            <a:ext cx="257312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>
                <a:solidFill>
                  <a:srgbClr val="26272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Slow</a:t>
            </a:r>
            <a:endParaRPr 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64025" y="6855983"/>
            <a:ext cx="27976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-100" dirty="0">
                <a:solidFill>
                  <a:srgbClr val="26272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Low Performance</a:t>
            </a:r>
            <a:endParaRPr 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034003" y="1740099"/>
            <a:ext cx="289308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-100" dirty="0">
                <a:solidFill>
                  <a:srgbClr val="26272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High Performance</a:t>
            </a:r>
            <a:endParaRPr 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55750" y="3492394"/>
            <a:ext cx="25731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6 Bold" pitchFamily="34" charset="0"/>
              </a:rPr>
              <a:t>LGBM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875647" y="4817361"/>
            <a:ext cx="107169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rgbClr val="26272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Fast</a:t>
            </a:r>
            <a:endParaRPr 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9144000" y="2371706"/>
            <a:ext cx="2573129" cy="1527866"/>
            <a:chOff x="7473568" y="2953732"/>
            <a:chExt cx="2573129" cy="152786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996200" y="2953732"/>
              <a:ext cx="1527866" cy="1527866"/>
              <a:chOff x="7996200" y="2953732"/>
              <a:chExt cx="1527866" cy="152786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996200" y="2953732"/>
                <a:ext cx="1527866" cy="1527866"/>
              </a:xfrm>
              <a:prstGeom prst="rect">
                <a:avLst/>
              </a:prstGeom>
            </p:spPr>
          </p:pic>
        </p:grpSp>
        <p:sp>
          <p:nvSpPr>
            <p:cNvPr id="34" name="Object 34"/>
            <p:cNvSpPr txBox="1"/>
            <p:nvPr/>
          </p:nvSpPr>
          <p:spPr>
            <a:xfrm>
              <a:off x="7473568" y="3515091"/>
              <a:ext cx="2573129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800" kern="0" spc="-100" dirty="0">
                  <a:solidFill>
                    <a:srgbClr val="F5F6F6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6 Bold" pitchFamily="34" charset="0"/>
                </a:rPr>
                <a:t>LGBM</a:t>
              </a:r>
              <a:endPara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010" name="그룹 1010"/>
          <p:cNvGrpSpPr/>
          <p:nvPr/>
        </p:nvGrpSpPr>
        <p:grpSpPr>
          <a:xfrm>
            <a:off x="10927084" y="4505959"/>
            <a:ext cx="2573129" cy="1527866"/>
            <a:chOff x="10927084" y="4505959"/>
            <a:chExt cx="2573129" cy="152786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458033" y="4505959"/>
              <a:ext cx="1527866" cy="1527866"/>
              <a:chOff x="11458033" y="4505959"/>
              <a:chExt cx="1527866" cy="152786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458033" y="4505959"/>
                <a:ext cx="1527866" cy="1527866"/>
              </a:xfrm>
              <a:prstGeom prst="rect">
                <a:avLst/>
              </a:prstGeom>
            </p:spPr>
          </p:pic>
        </p:grpSp>
        <p:sp>
          <p:nvSpPr>
            <p:cNvPr id="41" name="Object 41"/>
            <p:cNvSpPr txBox="1"/>
            <p:nvPr/>
          </p:nvSpPr>
          <p:spPr>
            <a:xfrm>
              <a:off x="10927084" y="4941880"/>
              <a:ext cx="257312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800" kern="0" spc="-100" dirty="0">
                  <a:solidFill>
                    <a:srgbClr val="4C50B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6 Bold" pitchFamily="34" charset="0"/>
                </a:rPr>
                <a:t>Random</a:t>
              </a:r>
            </a:p>
            <a:p>
              <a:pPr algn="ctr"/>
              <a:r>
                <a:rPr lang="en-US" sz="1800" kern="0" spc="-100" dirty="0">
                  <a:solidFill>
                    <a:srgbClr val="4C50B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6 Bold" pitchFamily="34" charset="0"/>
                </a:rPr>
                <a:t>Forest</a:t>
              </a:r>
              <a:endPara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4452609" y="9762044"/>
            <a:ext cx="55712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22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Object 35">
            <a:extLst>
              <a:ext uri="{FF2B5EF4-FFF2-40B4-BE49-F238E27FC236}">
                <a16:creationId xmlns:a16="http://schemas.microsoft.com/office/drawing/2014/main" id="{55762270-E66F-80C2-3639-D8480F469A9A}"/>
              </a:ext>
            </a:extLst>
          </p:cNvPr>
          <p:cNvSpPr txBox="1"/>
          <p:nvPr/>
        </p:nvSpPr>
        <p:spPr>
          <a:xfrm>
            <a:off x="13335000" y="514506"/>
            <a:ext cx="3574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모델링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8" name="Object 36">
            <a:extLst>
              <a:ext uri="{FF2B5EF4-FFF2-40B4-BE49-F238E27FC236}">
                <a16:creationId xmlns:a16="http://schemas.microsoft.com/office/drawing/2014/main" id="{D2C3E312-87BC-AB32-58E1-DACED860C547}"/>
              </a:ext>
            </a:extLst>
          </p:cNvPr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03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2" name="Object 38">
            <a:extLst>
              <a:ext uri="{FF2B5EF4-FFF2-40B4-BE49-F238E27FC236}">
                <a16:creationId xmlns:a16="http://schemas.microsoft.com/office/drawing/2014/main" id="{7A7182C3-3768-04F1-6B51-8E97B6C59775}"/>
              </a:ext>
            </a:extLst>
          </p:cNvPr>
          <p:cNvSpPr txBox="1"/>
          <p:nvPr/>
        </p:nvSpPr>
        <p:spPr>
          <a:xfrm>
            <a:off x="1219073" y="2158092"/>
            <a:ext cx="6532752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300" kern="0" spc="-20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5 Medium" pitchFamily="34" charset="0"/>
              </a:rPr>
              <a:t>모델 </a:t>
            </a:r>
            <a:r>
              <a:rPr lang="en-US" sz="3300" kern="0" spc="-200" dirty="0" err="1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5 Medium" pitchFamily="34" charset="0"/>
              </a:rPr>
              <a:t>성능</a:t>
            </a:r>
            <a:r>
              <a:rPr lang="en-US" sz="3300" kern="0" spc="-20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5 Medium" pitchFamily="34" charset="0"/>
              </a:rPr>
              <a:t> 비교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374E7549-DA39-CB53-7D0B-4C6E666FA8B7}"/>
              </a:ext>
            </a:extLst>
          </p:cNvPr>
          <p:cNvSpPr txBox="1"/>
          <p:nvPr/>
        </p:nvSpPr>
        <p:spPr>
          <a:xfrm>
            <a:off x="1249718" y="1108736"/>
            <a:ext cx="630145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3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평가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47314" y="2256846"/>
            <a:ext cx="1234043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-15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Gradient Boosting </a:t>
            </a:r>
            <a:r>
              <a:rPr lang="ko-KR" altLang="en-US" sz="2800" kern="0" spc="-15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프레임워크</a:t>
            </a:r>
            <a:r>
              <a:rPr lang="en-US" altLang="ko-KR" sz="2800" kern="0" spc="-15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, Tree </a:t>
            </a:r>
            <a:r>
              <a:rPr lang="ko-KR" altLang="en-US" sz="2800" kern="0" spc="-15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기반 학습 알고리즘</a:t>
            </a:r>
            <a:endParaRPr lang="en-US" sz="1400" spc="-150" dirty="0">
              <a:solidFill>
                <a:srgbClr val="4C50BB"/>
              </a:solidFill>
              <a:latin typeface="+mj-ea"/>
              <a:ea typeface="+mj-e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7314" y="1198924"/>
            <a:ext cx="815027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kern="0" spc="300" dirty="0" err="1">
                <a:solidFill>
                  <a:srgbClr val="4C4747"/>
                </a:solidFill>
                <a:latin typeface="+mj-ea"/>
                <a:ea typeface="+mj-ea"/>
              </a:rPr>
              <a:t>LightGBM</a:t>
            </a:r>
            <a:endParaRPr lang="en-US" sz="2000" spc="300" dirty="0">
              <a:latin typeface="+mj-ea"/>
              <a:ea typeface="+mj-ea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12137" y="8369217"/>
            <a:ext cx="3042806" cy="2830284"/>
            <a:chOff x="12212137" y="8369217"/>
            <a:chExt cx="3042806" cy="28302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12137" y="8369217"/>
              <a:ext cx="3042806" cy="283028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A519FD-FC6C-5C25-7341-C59B916A4BF7}"/>
              </a:ext>
            </a:extLst>
          </p:cNvPr>
          <p:cNvSpPr txBox="1"/>
          <p:nvPr/>
        </p:nvSpPr>
        <p:spPr>
          <a:xfrm>
            <a:off x="1286367" y="338536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4C50BB"/>
                </a:solidFill>
                <a:latin typeface="+mj-ea"/>
                <a:ea typeface="+mj-ea"/>
              </a:rPr>
              <a:t>01 </a:t>
            </a:r>
            <a:r>
              <a:rPr lang="ko-KR" altLang="en-US" sz="2400" dirty="0">
                <a:solidFill>
                  <a:srgbClr val="4C4747"/>
                </a:solidFill>
                <a:latin typeface="+mj-ea"/>
                <a:ea typeface="+mj-ea"/>
              </a:rPr>
              <a:t>모델 사용 근거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EBA42-E6CE-090E-2C7D-69132F14484E}"/>
              </a:ext>
            </a:extLst>
          </p:cNvPr>
          <p:cNvSpPr txBox="1"/>
          <p:nvPr/>
        </p:nvSpPr>
        <p:spPr>
          <a:xfrm>
            <a:off x="1727200" y="4108001"/>
            <a:ext cx="6774290" cy="5442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leaf-wise 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알고리즘을 사용하여</a:t>
            </a:r>
            <a:b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</a:b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level-wise 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알고리즘보다 </a:t>
            </a: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더 많은 </a:t>
            </a:r>
            <a:r>
              <a:rPr lang="en-US" altLang="ko-KR" sz="2000" dirty="0">
                <a:solidFill>
                  <a:srgbClr val="4C50BB"/>
                </a:solidFill>
                <a:latin typeface="+mj-ea"/>
                <a:ea typeface="+mj-ea"/>
              </a:rPr>
              <a:t>loss </a:t>
            </a: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줄일 수 있음</a:t>
            </a:r>
            <a:endParaRPr lang="en-US" altLang="ko-KR" sz="2000" dirty="0">
              <a:solidFill>
                <a:srgbClr val="4C50BB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수행 속도를 큰 폭으로 높일 수 있음</a:t>
            </a:r>
            <a:endParaRPr lang="en-US" altLang="ko-KR" sz="2000" dirty="0">
              <a:solidFill>
                <a:srgbClr val="4C50BB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큰 사이즈의 데이터 다룰 수 있으며 실행 시 </a:t>
            </a: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메모리 적게 차지</a:t>
            </a:r>
            <a:endParaRPr lang="en-US" altLang="ko-KR" sz="2000" dirty="0">
              <a:solidFill>
                <a:srgbClr val="4C50BB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범주형 변수들의 자동 변환과 최적 분할</a:t>
            </a:r>
            <a:endParaRPr lang="en-US" altLang="ko-KR" sz="2000" dirty="0">
              <a:solidFill>
                <a:srgbClr val="4C4747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rgbClr val="4C4747"/>
                </a:solidFill>
                <a:latin typeface="+mj-ea"/>
                <a:ea typeface="+mj-ea"/>
              </a:rPr>
              <a:t>Catboost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, </a:t>
            </a:r>
            <a:r>
              <a:rPr lang="en-US" altLang="ko-KR" sz="2000" dirty="0" err="1">
                <a:solidFill>
                  <a:srgbClr val="4C4747"/>
                </a:solidFill>
                <a:latin typeface="+mj-ea"/>
                <a:ea typeface="+mj-ea"/>
              </a:rPr>
              <a:t>RandomForest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 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단일 모델 및</a:t>
            </a:r>
            <a:b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</a:b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앙상블 모델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, soft voting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을 이용한</a:t>
            </a:r>
            <a:b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</a:b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voting classifier 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모델 비교 결과 </a:t>
            </a:r>
            <a:r>
              <a:rPr lang="en-US" altLang="ko-KR" sz="2000" dirty="0">
                <a:solidFill>
                  <a:srgbClr val="4C50BB"/>
                </a:solidFill>
                <a:latin typeface="+mj-ea"/>
                <a:ea typeface="+mj-ea"/>
              </a:rPr>
              <a:t>LGBM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이 가장 성능이 높음</a:t>
            </a:r>
            <a:endParaRPr lang="en-US" altLang="ko-KR" sz="2000" dirty="0">
              <a:solidFill>
                <a:srgbClr val="4C4747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F6F7AD-3C71-DCE9-32FE-C0BE8D2DEA0D}"/>
              </a:ext>
            </a:extLst>
          </p:cNvPr>
          <p:cNvSpPr txBox="1"/>
          <p:nvPr/>
        </p:nvSpPr>
        <p:spPr>
          <a:xfrm>
            <a:off x="9724622" y="338536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4C50BB"/>
                </a:solidFill>
                <a:latin typeface="+mj-ea"/>
                <a:ea typeface="+mj-ea"/>
              </a:rPr>
              <a:t>02 </a:t>
            </a:r>
            <a:r>
              <a:rPr lang="ko-KR" altLang="en-US" sz="2400" dirty="0">
                <a:solidFill>
                  <a:srgbClr val="4C4747"/>
                </a:solidFill>
                <a:latin typeface="+mj-ea"/>
                <a:ea typeface="+mj-ea"/>
              </a:rPr>
              <a:t>모델링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25FCFE-A650-0714-4BC8-06C4500A3BB6}"/>
              </a:ext>
            </a:extLst>
          </p:cNvPr>
          <p:cNvSpPr txBox="1"/>
          <p:nvPr/>
        </p:nvSpPr>
        <p:spPr>
          <a:xfrm>
            <a:off x="9730084" y="4108001"/>
            <a:ext cx="8182625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err="1">
                <a:solidFill>
                  <a:srgbClr val="4C50BB"/>
                </a:solidFill>
                <a:latin typeface="+mj-ea"/>
                <a:ea typeface="+mj-ea"/>
              </a:rPr>
              <a:t>Optuna</a:t>
            </a:r>
            <a:r>
              <a:rPr lang="en-US" altLang="ko-KR" sz="2000" dirty="0">
                <a:solidFill>
                  <a:srgbClr val="4C50BB"/>
                </a:solidFill>
                <a:latin typeface="+mj-ea"/>
                <a:ea typeface="+mj-ea"/>
              </a:rPr>
              <a:t> </a:t>
            </a: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라이브러리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를 통해 최적의 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hyper parameter 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탐색</a:t>
            </a:r>
            <a:b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</a:b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(F1 score maximize, n trials = 10)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세부 파라미터</a:t>
            </a:r>
            <a:endParaRPr lang="en-US" altLang="ko-KR" sz="2000" dirty="0">
              <a:solidFill>
                <a:srgbClr val="4C4747"/>
              </a:solidFill>
              <a:latin typeface="+mj-ea"/>
              <a:ea typeface="+mj-ea"/>
            </a:endParaRPr>
          </a:p>
          <a:p>
            <a:pPr lvl="1">
              <a:lnSpc>
                <a:spcPct val="200000"/>
              </a:lnSpc>
            </a:pPr>
            <a:r>
              <a:rPr lang="en-US" altLang="ko-KR" sz="2000" dirty="0" err="1">
                <a:solidFill>
                  <a:srgbClr val="4C4747"/>
                </a:solidFill>
                <a:latin typeface="+mj-ea"/>
                <a:ea typeface="+mj-ea"/>
              </a:rPr>
              <a:t>n_estimators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 : 7535, </a:t>
            </a:r>
            <a:r>
              <a:rPr lang="en-US" altLang="ko-KR" sz="2000" dirty="0" err="1">
                <a:solidFill>
                  <a:srgbClr val="4C4747"/>
                </a:solidFill>
                <a:latin typeface="+mj-ea"/>
                <a:ea typeface="+mj-ea"/>
              </a:rPr>
              <a:t>max_depth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: 10, </a:t>
            </a:r>
            <a:r>
              <a:rPr lang="en-US" altLang="ko-KR" sz="2000" dirty="0" err="1">
                <a:solidFill>
                  <a:srgbClr val="4C4747"/>
                </a:solidFill>
                <a:latin typeface="+mj-ea"/>
                <a:ea typeface="+mj-ea"/>
              </a:rPr>
              <a:t>min_data_in_leaf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 : 21,</a:t>
            </a:r>
            <a:b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</a:br>
            <a:r>
              <a:rPr lang="en-US" altLang="ko-KR" sz="2000" dirty="0" err="1">
                <a:solidFill>
                  <a:srgbClr val="4C4747"/>
                </a:solidFill>
                <a:latin typeface="+mj-ea"/>
                <a:ea typeface="+mj-ea"/>
              </a:rPr>
              <a:t>reg_lambda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 : 5.304925377253158e-07, </a:t>
            </a:r>
            <a:r>
              <a:rPr lang="en-US" altLang="ko-KR" sz="2000" dirty="0" err="1">
                <a:solidFill>
                  <a:srgbClr val="4C4747"/>
                </a:solidFill>
                <a:latin typeface="+mj-ea"/>
                <a:ea typeface="+mj-ea"/>
              </a:rPr>
              <a:t>num_leaves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 : 21,</a:t>
            </a:r>
            <a:b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</a:br>
            <a:r>
              <a:rPr lang="en-US" altLang="ko-KR" sz="2000" dirty="0" err="1">
                <a:solidFill>
                  <a:srgbClr val="4C4747"/>
                </a:solidFill>
                <a:latin typeface="+mj-ea"/>
                <a:ea typeface="+mj-ea"/>
              </a:rPr>
              <a:t>learning_rate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 : 0.01831420053994466, </a:t>
            </a:r>
            <a:r>
              <a:rPr lang="en-US" altLang="ko-KR" sz="2000" dirty="0" err="1">
                <a:solidFill>
                  <a:srgbClr val="4C4747"/>
                </a:solidFill>
                <a:latin typeface="+mj-ea"/>
                <a:ea typeface="+mj-ea"/>
              </a:rPr>
              <a:t>boosting_type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 : '</a:t>
            </a:r>
            <a:r>
              <a:rPr lang="en-US" altLang="ko-KR" sz="2000" dirty="0" err="1">
                <a:solidFill>
                  <a:srgbClr val="4C4747"/>
                </a:solidFill>
                <a:latin typeface="+mj-ea"/>
                <a:ea typeface="+mj-ea"/>
              </a:rPr>
              <a:t>gbdt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’,</a:t>
            </a:r>
            <a:b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</a:br>
            <a:r>
              <a:rPr lang="en-US" altLang="ko-KR" sz="2000" dirty="0" err="1">
                <a:solidFill>
                  <a:srgbClr val="4C4747"/>
                </a:solidFill>
                <a:latin typeface="+mj-ea"/>
                <a:ea typeface="+mj-ea"/>
              </a:rPr>
              <a:t>random_state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 : 777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2" name="Object 35">
            <a:extLst>
              <a:ext uri="{FF2B5EF4-FFF2-40B4-BE49-F238E27FC236}">
                <a16:creationId xmlns:a16="http://schemas.microsoft.com/office/drawing/2014/main" id="{15A44152-D91F-7E8D-D696-EB34A6FD7FC5}"/>
              </a:ext>
            </a:extLst>
          </p:cNvPr>
          <p:cNvSpPr txBox="1"/>
          <p:nvPr/>
        </p:nvSpPr>
        <p:spPr>
          <a:xfrm>
            <a:off x="13335000" y="514506"/>
            <a:ext cx="3574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모델링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13" name="Object 36">
            <a:extLst>
              <a:ext uri="{FF2B5EF4-FFF2-40B4-BE49-F238E27FC236}">
                <a16:creationId xmlns:a16="http://schemas.microsoft.com/office/drawing/2014/main" id="{E389A6DD-620B-D0F0-4C08-8A75984743B5}"/>
              </a:ext>
            </a:extLst>
          </p:cNvPr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03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05885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/>
          <p:nvPr/>
        </p:nvSpPr>
        <p:spPr>
          <a:xfrm>
            <a:off x="14452609" y="9767599"/>
            <a:ext cx="55712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20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22456E78-F6BC-2003-A1DB-40A815A6DCAD}"/>
              </a:ext>
            </a:extLst>
          </p:cNvPr>
          <p:cNvSpPr txBox="1"/>
          <p:nvPr/>
        </p:nvSpPr>
        <p:spPr>
          <a:xfrm>
            <a:off x="1695238" y="1534886"/>
            <a:ext cx="397142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300" dirty="0" err="1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6 Bold" pitchFamily="34" charset="0"/>
              </a:rPr>
              <a:t>모델</a:t>
            </a:r>
            <a:r>
              <a:rPr lang="en-US" sz="5000" kern="0" spc="-3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6 Bold" pitchFamily="34" charset="0"/>
              </a:rPr>
              <a:t> </a:t>
            </a:r>
            <a:r>
              <a:rPr lang="ko-KR" altLang="en-US" sz="5000" kern="0" spc="-3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6 Bold" pitchFamily="34" charset="0"/>
              </a:rPr>
              <a:t>해석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86EE40A8-88B1-7DCB-CAF6-2BA9F292ECDD}"/>
              </a:ext>
            </a:extLst>
          </p:cNvPr>
          <p:cNvSpPr txBox="1"/>
          <p:nvPr/>
        </p:nvSpPr>
        <p:spPr>
          <a:xfrm>
            <a:off x="4379048" y="1798238"/>
            <a:ext cx="6532752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300" kern="0" spc="-20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5 Medium" pitchFamily="34" charset="0"/>
              </a:rPr>
              <a:t>변수중요도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493A92C0-2443-7680-FFC1-8A90F0C134FC}"/>
              </a:ext>
            </a:extLst>
          </p:cNvPr>
          <p:cNvGrpSpPr/>
          <p:nvPr/>
        </p:nvGrpSpPr>
        <p:grpSpPr>
          <a:xfrm>
            <a:off x="13869919" y="7474907"/>
            <a:ext cx="4776266" cy="4776266"/>
            <a:chOff x="13869919" y="7474907"/>
            <a:chExt cx="4776266" cy="4776266"/>
          </a:xfrm>
        </p:grpSpPr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C9A4E885-5200-3F52-DEC7-B24D4EB55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3869919" y="7474907"/>
              <a:ext cx="4776266" cy="4776266"/>
            </a:xfrm>
            <a:prstGeom prst="rect">
              <a:avLst/>
            </a:prstGeom>
          </p:spPr>
        </p:pic>
      </p:grpSp>
      <p:grpSp>
        <p:nvGrpSpPr>
          <p:cNvPr id="3" name="그룹 1002">
            <a:extLst>
              <a:ext uri="{FF2B5EF4-FFF2-40B4-BE49-F238E27FC236}">
                <a16:creationId xmlns:a16="http://schemas.microsoft.com/office/drawing/2014/main" id="{8A52A2AA-085D-56DC-9CFD-4B508FAA3900}"/>
              </a:ext>
            </a:extLst>
          </p:cNvPr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3317AABB-B25F-16CA-21FC-8521C55EA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CD59DA1-E497-67FC-32D2-66872F29B3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56"/>
          <a:stretch/>
        </p:blipFill>
        <p:spPr>
          <a:xfrm>
            <a:off x="0" y="4096019"/>
            <a:ext cx="17997836" cy="2059357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635F17B-3E7E-BBBD-7A17-8D02E90A397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1649026" y="5980590"/>
            <a:ext cx="0" cy="125900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30">
            <a:extLst>
              <a:ext uri="{FF2B5EF4-FFF2-40B4-BE49-F238E27FC236}">
                <a16:creationId xmlns:a16="http://schemas.microsoft.com/office/drawing/2014/main" id="{50AAA6B7-E1D3-AE35-0A13-4D2EA763156A}"/>
              </a:ext>
            </a:extLst>
          </p:cNvPr>
          <p:cNvSpPr txBox="1"/>
          <p:nvPr/>
        </p:nvSpPr>
        <p:spPr>
          <a:xfrm>
            <a:off x="9701164" y="7239594"/>
            <a:ext cx="3895723" cy="971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번호는 신청여부에 </a:t>
            </a:r>
            <a:br>
              <a:rPr lang="en-US" altLang="ko-KR" sz="20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2000" kern="0" spc="-10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</a:t>
            </a:r>
            <a:r>
              <a:rPr lang="ko-KR" altLang="en-US" sz="20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영향력을 줌</a:t>
            </a:r>
            <a:endParaRPr lang="en-US" altLang="ko-KR" sz="2000" kern="0" spc="-100" dirty="0">
              <a:solidFill>
                <a:srgbClr val="4C4747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Object 30">
            <a:extLst>
              <a:ext uri="{FF2B5EF4-FFF2-40B4-BE49-F238E27FC236}">
                <a16:creationId xmlns:a16="http://schemas.microsoft.com/office/drawing/2014/main" id="{9250F82E-EEC7-9450-E0C6-CA590BE2FC88}"/>
              </a:ext>
            </a:extLst>
          </p:cNvPr>
          <p:cNvSpPr txBox="1"/>
          <p:nvPr/>
        </p:nvSpPr>
        <p:spPr>
          <a:xfrm>
            <a:off x="6491636" y="8553156"/>
            <a:ext cx="5860519" cy="971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한도조회 당시</a:t>
            </a:r>
            <a:r>
              <a:rPr lang="en-US" altLang="ko-KR" sz="20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 신용 점수가 </a:t>
            </a:r>
            <a:r>
              <a:rPr lang="ko-KR" altLang="en-US" sz="2000" kern="0" spc="-10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높으면</a:t>
            </a:r>
            <a:r>
              <a:rPr lang="ko-KR" altLang="en-US" sz="20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br>
              <a:rPr lang="en-US" altLang="ko-KR" sz="20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20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신청을 하는 경향성</a:t>
            </a:r>
            <a:endParaRPr lang="en-US" altLang="ko-KR" sz="2000" kern="0" spc="-100" dirty="0">
              <a:solidFill>
                <a:srgbClr val="4C4747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A5E76F7-CC63-36A8-A4D0-2BFAAE0152DC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421896" y="5980590"/>
            <a:ext cx="0" cy="2572566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7885C65-1B4F-8B0F-2FF4-7346D9C2331B}"/>
              </a:ext>
            </a:extLst>
          </p:cNvPr>
          <p:cNvCxnSpPr>
            <a:cxnSpLocks/>
          </p:cNvCxnSpPr>
          <p:nvPr/>
        </p:nvCxnSpPr>
        <p:spPr>
          <a:xfrm>
            <a:off x="13876155" y="5980590"/>
            <a:ext cx="0" cy="197646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bject 30">
            <a:extLst>
              <a:ext uri="{FF2B5EF4-FFF2-40B4-BE49-F238E27FC236}">
                <a16:creationId xmlns:a16="http://schemas.microsoft.com/office/drawing/2014/main" id="{01A61A31-5B9C-F58B-0566-203107009C9A}"/>
              </a:ext>
            </a:extLst>
          </p:cNvPr>
          <p:cNvSpPr txBox="1"/>
          <p:nvPr/>
        </p:nvSpPr>
        <p:spPr>
          <a:xfrm>
            <a:off x="12352155" y="6211839"/>
            <a:ext cx="3216807" cy="971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승인한도가 </a:t>
            </a:r>
            <a:r>
              <a:rPr lang="ko-KR" altLang="en-US" sz="2000" kern="0" spc="-10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낮으면</a:t>
            </a:r>
            <a:endParaRPr lang="en-US" altLang="ko-KR" sz="2000" kern="0" spc="-100" dirty="0">
              <a:solidFill>
                <a:srgbClr val="4C4747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신청을 하는 경향성</a:t>
            </a:r>
            <a:endParaRPr lang="en-US" altLang="ko-KR" sz="2000" kern="0" spc="-100" dirty="0">
              <a:solidFill>
                <a:srgbClr val="4C4747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E0FC4E4-11BD-5D04-BD62-220C248075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790"/>
          <a:stretch/>
        </p:blipFill>
        <p:spPr>
          <a:xfrm>
            <a:off x="145062" y="2555175"/>
            <a:ext cx="17707712" cy="2143930"/>
          </a:xfrm>
          <a:prstGeom prst="rect">
            <a:avLst/>
          </a:prstGeom>
        </p:spPr>
      </p:pic>
      <p:sp>
        <p:nvSpPr>
          <p:cNvPr id="7" name="Object 35">
            <a:extLst>
              <a:ext uri="{FF2B5EF4-FFF2-40B4-BE49-F238E27FC236}">
                <a16:creationId xmlns:a16="http://schemas.microsoft.com/office/drawing/2014/main" id="{B5C6D099-1AE2-42D2-A387-EA6759C97CE6}"/>
              </a:ext>
            </a:extLst>
          </p:cNvPr>
          <p:cNvSpPr txBox="1"/>
          <p:nvPr/>
        </p:nvSpPr>
        <p:spPr>
          <a:xfrm>
            <a:off x="13335000" y="514506"/>
            <a:ext cx="3574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모델링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16" name="Object 36">
            <a:extLst>
              <a:ext uri="{FF2B5EF4-FFF2-40B4-BE49-F238E27FC236}">
                <a16:creationId xmlns:a16="http://schemas.microsoft.com/office/drawing/2014/main" id="{2A475CA1-46B4-E02A-DA86-C25DA4314B8F}"/>
              </a:ext>
            </a:extLst>
          </p:cNvPr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03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3698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2381" y="6631162"/>
            <a:ext cx="1077142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5 Medium" pitchFamily="34" charset="0"/>
              </a:rPr>
              <a:t>Clustering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2381" y="2316995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6 Bold" pitchFamily="34" charset="0"/>
              </a:rPr>
              <a:t>04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52381" y="5127400"/>
            <a:ext cx="1162348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400" kern="0" spc="-4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군집분석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916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47314" y="2256846"/>
            <a:ext cx="1234043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-15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Clustering</a:t>
            </a:r>
            <a:endParaRPr lang="en-US" sz="1400" spc="-150" dirty="0">
              <a:solidFill>
                <a:srgbClr val="4C50BB"/>
              </a:solidFill>
              <a:latin typeface="+mj-ea"/>
              <a:ea typeface="+mj-e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7314" y="1198924"/>
            <a:ext cx="815027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300">
                <a:solidFill>
                  <a:srgbClr val="4C4747"/>
                </a:solidFill>
                <a:latin typeface="+mj-ea"/>
                <a:ea typeface="+mj-ea"/>
              </a:rPr>
              <a:t>군집분석</a:t>
            </a:r>
            <a:endParaRPr lang="en-US" sz="2000" spc="300" dirty="0">
              <a:latin typeface="+mj-ea"/>
              <a:ea typeface="+mj-ea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12137" y="8369217"/>
            <a:ext cx="3042806" cy="2830284"/>
            <a:chOff x="12212137" y="8369217"/>
            <a:chExt cx="3042806" cy="28302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12137" y="8369217"/>
              <a:ext cx="3042806" cy="283028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A519FD-FC6C-5C25-7341-C59B916A4BF7}"/>
              </a:ext>
            </a:extLst>
          </p:cNvPr>
          <p:cNvSpPr txBox="1"/>
          <p:nvPr/>
        </p:nvSpPr>
        <p:spPr>
          <a:xfrm>
            <a:off x="945141" y="3385360"/>
            <a:ext cx="3352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4C50BB"/>
                </a:solidFill>
                <a:latin typeface="+mj-ea"/>
                <a:ea typeface="+mj-ea"/>
              </a:rPr>
              <a:t>01 </a:t>
            </a:r>
            <a:r>
              <a:rPr lang="ko-KR" altLang="en-US" sz="2500" dirty="0">
                <a:solidFill>
                  <a:srgbClr val="4C4747"/>
                </a:solidFill>
                <a:latin typeface="+mj-ea"/>
                <a:ea typeface="+mj-ea"/>
              </a:rPr>
              <a:t>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EBA42-E6CE-090E-2C7D-69132F14484E}"/>
              </a:ext>
            </a:extLst>
          </p:cNvPr>
          <p:cNvSpPr txBox="1"/>
          <p:nvPr/>
        </p:nvSpPr>
        <p:spPr>
          <a:xfrm>
            <a:off x="1385974" y="3988547"/>
            <a:ext cx="55002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고객의 행동 패턴을 파악하기 위해 </a:t>
            </a:r>
            <a:r>
              <a:rPr lang="ko-KR" altLang="en-US" sz="2000" dirty="0" err="1">
                <a:solidFill>
                  <a:srgbClr val="4C50BB"/>
                </a:solidFill>
                <a:latin typeface="+mj-ea"/>
                <a:ea typeface="+mj-ea"/>
              </a:rPr>
              <a:t>앱로그</a:t>
            </a: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 데이터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 이용</a:t>
            </a:r>
          </a:p>
          <a:p>
            <a:endParaRPr lang="en-US" altLang="ko-KR" sz="2000" dirty="0">
              <a:solidFill>
                <a:srgbClr val="4C4747"/>
              </a:solidFill>
              <a:latin typeface="+mj-ea"/>
              <a:ea typeface="+mj-ea"/>
            </a:endParaRPr>
          </a:p>
          <a:p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1EEF9F-6DAF-2BE4-F276-E5609C3FAD4E}"/>
              </a:ext>
            </a:extLst>
          </p:cNvPr>
          <p:cNvSpPr txBox="1"/>
          <p:nvPr/>
        </p:nvSpPr>
        <p:spPr>
          <a:xfrm>
            <a:off x="1385974" y="4616261"/>
            <a:ext cx="8291426" cy="2217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C50BB"/>
                </a:solidFill>
                <a:latin typeface="+mj-ea"/>
                <a:ea typeface="+mj-ea"/>
              </a:rPr>
              <a:t>| </a:t>
            </a:r>
            <a:r>
              <a:rPr lang="ko-KR" altLang="en-US" sz="2400" dirty="0">
                <a:solidFill>
                  <a:srgbClr val="4C50BB"/>
                </a:solidFill>
                <a:latin typeface="+mj-ea"/>
                <a:ea typeface="+mj-ea"/>
              </a:rPr>
              <a:t>군집분석의 목표</a:t>
            </a:r>
            <a:endParaRPr lang="en-US" altLang="ko-KR" sz="2400" dirty="0">
              <a:solidFill>
                <a:srgbClr val="4C50BB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홈화면에 진입하는 고객을 대상으로 </a:t>
            </a:r>
            <a:r>
              <a:rPr lang="ko-KR" altLang="en-US" sz="2000" dirty="0" err="1">
                <a:solidFill>
                  <a:srgbClr val="4C4747"/>
                </a:solidFill>
                <a:highlight>
                  <a:srgbClr val="ECEDF6"/>
                </a:highlight>
                <a:latin typeface="+mj-ea"/>
                <a:ea typeface="+mj-ea"/>
              </a:rPr>
              <a:t>핀다의</a:t>
            </a:r>
            <a:r>
              <a:rPr lang="ko-KR" altLang="en-US" sz="2000" dirty="0">
                <a:solidFill>
                  <a:srgbClr val="4C4747"/>
                </a:solidFill>
                <a:highlight>
                  <a:srgbClr val="ECEDF6"/>
                </a:highlight>
                <a:latin typeface="+mj-ea"/>
                <a:ea typeface="+mj-ea"/>
              </a:rPr>
              <a:t> 대출 관련 서비스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를 사용하도록 유도</a:t>
            </a:r>
            <a:endParaRPr lang="en-US" altLang="ko-KR" sz="2000" dirty="0">
              <a:solidFill>
                <a:srgbClr val="4C4747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rgbClr val="4C4747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C50BB"/>
                </a:solidFill>
                <a:latin typeface="+mj-ea"/>
                <a:ea typeface="+mj-ea"/>
              </a:rPr>
              <a:t>| </a:t>
            </a:r>
            <a:r>
              <a:rPr lang="ko-KR" altLang="en-US" sz="2400" dirty="0">
                <a:solidFill>
                  <a:srgbClr val="4C50BB"/>
                </a:solidFill>
                <a:latin typeface="+mj-ea"/>
                <a:ea typeface="+mj-ea"/>
              </a:rPr>
              <a:t>사용 변수</a:t>
            </a:r>
            <a:endParaRPr lang="en-US" altLang="ko-KR" sz="2400" dirty="0">
              <a:solidFill>
                <a:srgbClr val="4C50BB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4C4747"/>
                </a:solidFill>
                <a:highlight>
                  <a:srgbClr val="ECEDF6"/>
                </a:highlight>
                <a:latin typeface="+mj-ea"/>
                <a:ea typeface="+mj-ea"/>
              </a:rPr>
              <a:t>핀다의</a:t>
            </a:r>
            <a:r>
              <a:rPr lang="ko-KR" altLang="en-US" sz="2000" dirty="0">
                <a:solidFill>
                  <a:srgbClr val="4C4747"/>
                </a:solidFill>
                <a:highlight>
                  <a:srgbClr val="ECEDF6"/>
                </a:highlight>
                <a:latin typeface="+mj-ea"/>
                <a:ea typeface="+mj-ea"/>
              </a:rPr>
              <a:t> 주력 서비스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를 대표할 수 있는 변수들을 중요 변수로 보고 분석 진행</a:t>
            </a:r>
            <a:endParaRPr lang="en-US" altLang="ko-KR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576107D-9D47-1A6E-D97F-C16B249E53C4}"/>
              </a:ext>
            </a:extLst>
          </p:cNvPr>
          <p:cNvSpPr/>
          <p:nvPr/>
        </p:nvSpPr>
        <p:spPr>
          <a:xfrm>
            <a:off x="1416454" y="7036526"/>
            <a:ext cx="7682087" cy="85047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C4747"/>
                </a:solidFill>
                <a:latin typeface="+mj-ea"/>
                <a:ea typeface="+mj-ea"/>
              </a:rPr>
              <a:t>‘</a:t>
            </a:r>
            <a:r>
              <a:rPr lang="ko-KR" altLang="en-US" dirty="0">
                <a:solidFill>
                  <a:srgbClr val="4C4747"/>
                </a:solidFill>
                <a:latin typeface="+mj-ea"/>
                <a:ea typeface="+mj-ea"/>
              </a:rPr>
              <a:t>한도조회 결과 확인</a:t>
            </a:r>
            <a:r>
              <a:rPr lang="en-US" altLang="ko-KR" dirty="0">
                <a:solidFill>
                  <a:srgbClr val="4C4747"/>
                </a:solidFill>
                <a:latin typeface="+mj-ea"/>
                <a:ea typeface="+mj-ea"/>
              </a:rPr>
              <a:t>, KCB </a:t>
            </a:r>
            <a:r>
              <a:rPr lang="ko-KR" altLang="en-US" dirty="0">
                <a:solidFill>
                  <a:srgbClr val="4C4747"/>
                </a:solidFill>
                <a:latin typeface="+mj-ea"/>
                <a:ea typeface="+mj-ea"/>
              </a:rPr>
              <a:t>신용정보 조회</a:t>
            </a:r>
            <a:r>
              <a:rPr lang="en-US" altLang="ko-KR" dirty="0">
                <a:solidFill>
                  <a:srgbClr val="4C4747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rgbClr val="4C4747"/>
                </a:solidFill>
                <a:latin typeface="+mj-ea"/>
                <a:ea typeface="+mj-ea"/>
              </a:rPr>
              <a:t>한도조회 시작하기 버튼 클릭</a:t>
            </a:r>
            <a:r>
              <a:rPr lang="en-US" altLang="ko-KR" dirty="0">
                <a:solidFill>
                  <a:srgbClr val="4C4747"/>
                </a:solidFill>
                <a:latin typeface="+mj-ea"/>
                <a:ea typeface="+mj-ea"/>
              </a:rPr>
              <a:t>,</a:t>
            </a:r>
          </a:p>
          <a:p>
            <a:pPr algn="ctr"/>
            <a:r>
              <a:rPr lang="ko-KR" altLang="en-US" dirty="0">
                <a:solidFill>
                  <a:srgbClr val="4C4747"/>
                </a:solidFill>
                <a:latin typeface="+mj-ea"/>
                <a:ea typeface="+mj-ea"/>
              </a:rPr>
              <a:t>대출관리 서비스 이용</a:t>
            </a:r>
            <a:r>
              <a:rPr lang="en-US" altLang="ko-KR" dirty="0">
                <a:solidFill>
                  <a:srgbClr val="4C4747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rgbClr val="4C4747"/>
                </a:solidFill>
                <a:latin typeface="+mj-ea"/>
                <a:ea typeface="+mj-ea"/>
              </a:rPr>
              <a:t>한도조회 </a:t>
            </a:r>
            <a:r>
              <a:rPr lang="ko-KR" altLang="en-US" dirty="0" err="1">
                <a:solidFill>
                  <a:srgbClr val="4C4747"/>
                </a:solidFill>
                <a:latin typeface="+mj-ea"/>
                <a:ea typeface="+mj-ea"/>
              </a:rPr>
              <a:t>인트로</a:t>
            </a:r>
            <a:r>
              <a:rPr lang="ko-KR" altLang="en-US" dirty="0">
                <a:solidFill>
                  <a:srgbClr val="4C4747"/>
                </a:solidFill>
                <a:latin typeface="+mj-ea"/>
                <a:ea typeface="+mj-ea"/>
              </a:rPr>
              <a:t> 페이지 조회</a:t>
            </a:r>
            <a:r>
              <a:rPr lang="en-US" altLang="ko-KR" dirty="0">
                <a:solidFill>
                  <a:srgbClr val="4C4747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rgbClr val="4C4747"/>
                </a:solidFill>
                <a:latin typeface="+mj-ea"/>
                <a:ea typeface="+mj-ea"/>
              </a:rPr>
              <a:t>핀다 앱 실행</a:t>
            </a:r>
            <a:r>
              <a:rPr lang="en-US" altLang="ko-KR" dirty="0">
                <a:solidFill>
                  <a:srgbClr val="4C4747"/>
                </a:solidFill>
                <a:latin typeface="+mj-ea"/>
                <a:ea typeface="+mj-ea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F6F7AD-3C71-DCE9-32FE-C0BE8D2DEA0D}"/>
              </a:ext>
            </a:extLst>
          </p:cNvPr>
          <p:cNvSpPr txBox="1"/>
          <p:nvPr/>
        </p:nvSpPr>
        <p:spPr>
          <a:xfrm>
            <a:off x="9917995" y="33909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4C50BB"/>
                </a:solidFill>
                <a:latin typeface="+mj-ea"/>
                <a:ea typeface="+mj-ea"/>
              </a:rPr>
              <a:t>02 </a:t>
            </a:r>
            <a:r>
              <a:rPr lang="en-US" altLang="ko-KR" sz="2400" dirty="0">
                <a:solidFill>
                  <a:srgbClr val="4C4747"/>
                </a:solidFill>
                <a:latin typeface="+mj-ea"/>
                <a:ea typeface="+mj-ea"/>
              </a:rPr>
              <a:t>K-means</a:t>
            </a:r>
            <a:r>
              <a:rPr lang="ko-KR" altLang="en-US" sz="2400" dirty="0">
                <a:solidFill>
                  <a:srgbClr val="4C4747"/>
                </a:solidFill>
                <a:latin typeface="+mj-ea"/>
                <a:ea typeface="+mj-ea"/>
              </a:rPr>
              <a:t> 알고리즘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141EEF-617F-DEF3-CF66-348358585387}"/>
              </a:ext>
            </a:extLst>
          </p:cNvPr>
          <p:cNvSpPr txBox="1"/>
          <p:nvPr/>
        </p:nvSpPr>
        <p:spPr>
          <a:xfrm>
            <a:off x="10375196" y="3962105"/>
            <a:ext cx="7531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각 클러스터와 거리 차이의 분산을 최소화하는 방식으로 군집화</a:t>
            </a:r>
            <a:endParaRPr lang="en-US" altLang="ko-KR" sz="2000" dirty="0">
              <a:solidFill>
                <a:srgbClr val="4C4747"/>
              </a:solidFill>
              <a:latin typeface="+mj-ea"/>
              <a:ea typeface="+mj-ea"/>
            </a:endParaRPr>
          </a:p>
          <a:p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6EA4F4-E71B-6887-3711-C271EA40FBCB}"/>
              </a:ext>
            </a:extLst>
          </p:cNvPr>
          <p:cNvSpPr txBox="1"/>
          <p:nvPr/>
        </p:nvSpPr>
        <p:spPr>
          <a:xfrm>
            <a:off x="10358828" y="4621801"/>
            <a:ext cx="6807200" cy="3464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C50BB"/>
                </a:solidFill>
                <a:latin typeface="+mj-ea"/>
                <a:ea typeface="+mj-ea"/>
              </a:rPr>
              <a:t>| </a:t>
            </a:r>
            <a:r>
              <a:rPr lang="ko-KR" altLang="en-US" sz="2400" dirty="0">
                <a:solidFill>
                  <a:srgbClr val="4C50BB"/>
                </a:solidFill>
                <a:latin typeface="+mj-ea"/>
                <a:ea typeface="+mj-ea"/>
              </a:rPr>
              <a:t>군집의 개수 설정</a:t>
            </a:r>
            <a:endParaRPr lang="en-US" altLang="ko-KR" sz="2400" dirty="0">
              <a:solidFill>
                <a:srgbClr val="4C50BB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4C4747"/>
                </a:solidFill>
                <a:highlight>
                  <a:srgbClr val="ECEDF6"/>
                </a:highlight>
                <a:latin typeface="+mj-ea"/>
                <a:ea typeface="+mj-ea"/>
              </a:rPr>
              <a:t>각 변수에 대한 분포가 군집 마다 뚜렷한 차이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를 나타내도록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군집의 개수 </a:t>
            </a:r>
            <a:r>
              <a:rPr lang="en-US" altLang="ko-KR" sz="2000" dirty="0">
                <a:solidFill>
                  <a:srgbClr val="4C50BB"/>
                </a:solidFill>
                <a:latin typeface="+mj-ea"/>
                <a:ea typeface="+mj-ea"/>
              </a:rPr>
              <a:t>k=4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로 설정함</a:t>
            </a:r>
            <a:endParaRPr lang="en-US" altLang="ko-KR" sz="2000" dirty="0">
              <a:solidFill>
                <a:srgbClr val="4C4747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4C4747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C50BB"/>
                </a:solidFill>
                <a:latin typeface="+mj-ea"/>
                <a:ea typeface="+mj-ea"/>
              </a:rPr>
              <a:t>| </a:t>
            </a:r>
            <a:r>
              <a:rPr lang="ko-KR" altLang="en-US" sz="2400" dirty="0">
                <a:solidFill>
                  <a:srgbClr val="4C50BB"/>
                </a:solidFill>
                <a:latin typeface="+mj-ea"/>
                <a:ea typeface="+mj-ea"/>
              </a:rPr>
              <a:t>스케일링</a:t>
            </a:r>
            <a:br>
              <a:rPr lang="en-US" altLang="ko-KR" sz="2400" dirty="0">
                <a:solidFill>
                  <a:srgbClr val="4C50BB"/>
                </a:solidFill>
                <a:latin typeface="+mj-ea"/>
                <a:ea typeface="+mj-ea"/>
              </a:rPr>
            </a:br>
            <a:r>
              <a:rPr lang="ko-KR" altLang="en-US" sz="2000" dirty="0" err="1">
                <a:solidFill>
                  <a:srgbClr val="4C4747"/>
                </a:solidFill>
                <a:latin typeface="+mj-ea"/>
                <a:ea typeface="+mj-ea"/>
              </a:rPr>
              <a:t>유클리디안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 거리를 계산해야 하므로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변수들을 </a:t>
            </a:r>
            <a:r>
              <a:rPr lang="ko-KR" altLang="en-US" sz="2000" dirty="0" err="1">
                <a:solidFill>
                  <a:srgbClr val="4C4747"/>
                </a:solidFill>
                <a:latin typeface="+mj-ea"/>
                <a:ea typeface="+mj-ea"/>
              </a:rPr>
              <a:t>스케일링했음</a:t>
            </a:r>
            <a:endParaRPr lang="en-US" altLang="ko-KR" sz="2000" dirty="0">
              <a:solidFill>
                <a:srgbClr val="4C4747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편향된 변수들이 존재해서 </a:t>
            </a:r>
            <a:r>
              <a:rPr lang="en-US" altLang="ko-KR" sz="2000" dirty="0" err="1">
                <a:solidFill>
                  <a:srgbClr val="4C4747"/>
                </a:solidFill>
                <a:latin typeface="+mj-ea"/>
                <a:ea typeface="+mj-ea"/>
              </a:rPr>
              <a:t>RobustScaler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를 사용함</a:t>
            </a:r>
            <a:endParaRPr lang="en-US" altLang="ko-KR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69C720-32CA-8223-161A-362208AA4448}"/>
              </a:ext>
            </a:extLst>
          </p:cNvPr>
          <p:cNvSpPr txBox="1"/>
          <p:nvPr/>
        </p:nvSpPr>
        <p:spPr>
          <a:xfrm>
            <a:off x="1385973" y="8030154"/>
            <a:ext cx="8291425" cy="1063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C50BB"/>
                </a:solidFill>
                <a:latin typeface="+mj-ea"/>
                <a:ea typeface="+mj-ea"/>
              </a:rPr>
              <a:t>| </a:t>
            </a:r>
            <a:r>
              <a:rPr lang="ko-KR" altLang="en-US" sz="2400" dirty="0">
                <a:solidFill>
                  <a:srgbClr val="4C50BB"/>
                </a:solidFill>
                <a:latin typeface="+mj-ea"/>
                <a:ea typeface="+mj-ea"/>
              </a:rPr>
              <a:t>군집분석에 사용할 데이터</a:t>
            </a:r>
            <a:endParaRPr lang="en-US" altLang="ko-KR" sz="2400" dirty="0">
              <a:solidFill>
                <a:srgbClr val="4C50BB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유저가 하루 동안 특정 서비스를 몇 번 이용했는지 나타내는 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pivot 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테이블을 생성함</a:t>
            </a:r>
            <a:endParaRPr lang="en-US" altLang="ko-KR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9" name="Object 35">
            <a:extLst>
              <a:ext uri="{FF2B5EF4-FFF2-40B4-BE49-F238E27FC236}">
                <a16:creationId xmlns:a16="http://schemas.microsoft.com/office/drawing/2014/main" id="{FB6B654A-0451-E89D-5E6E-F39D878026F8}"/>
              </a:ext>
            </a:extLst>
          </p:cNvPr>
          <p:cNvSpPr txBox="1"/>
          <p:nvPr/>
        </p:nvSpPr>
        <p:spPr>
          <a:xfrm>
            <a:off x="13335000" y="514506"/>
            <a:ext cx="3574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군집분석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10" name="Object 36">
            <a:extLst>
              <a:ext uri="{FF2B5EF4-FFF2-40B4-BE49-F238E27FC236}">
                <a16:creationId xmlns:a16="http://schemas.microsoft.com/office/drawing/2014/main" id="{048EB1AA-3209-668D-6D5C-BD5C88FF5148}"/>
              </a:ext>
            </a:extLst>
          </p:cNvPr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04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1184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7964062F-E680-4BB6-BBCE-8039CA29E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99" y="4125335"/>
            <a:ext cx="103441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3" name="그룹 1003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47EBA42-E6CE-090E-2C7D-69132F14484E}"/>
              </a:ext>
            </a:extLst>
          </p:cNvPr>
          <p:cNvSpPr txBox="1"/>
          <p:nvPr/>
        </p:nvSpPr>
        <p:spPr>
          <a:xfrm>
            <a:off x="1250773" y="2304990"/>
            <a:ext cx="11481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핀다 어플을 실행해 보았지만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핀다 어플의 핵심 제공 서비스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(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한도조회 및 대출관리 서비스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)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를 이용하지 않은 고객</a:t>
            </a:r>
            <a:endParaRPr lang="en-US" altLang="ko-KR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1EEF9F-6DAF-2BE4-F276-E5609C3FAD4E}"/>
              </a:ext>
            </a:extLst>
          </p:cNvPr>
          <p:cNvSpPr txBox="1"/>
          <p:nvPr/>
        </p:nvSpPr>
        <p:spPr>
          <a:xfrm>
            <a:off x="1295400" y="3317509"/>
            <a:ext cx="680720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군집</a:t>
            </a:r>
            <a:r>
              <a:rPr lang="en-US" altLang="ko-KR" sz="2000" dirty="0">
                <a:solidFill>
                  <a:srgbClr val="4C50BB"/>
                </a:solidFill>
                <a:latin typeface="+mj-ea"/>
                <a:ea typeface="+mj-ea"/>
              </a:rPr>
              <a:t>1 </a:t>
            </a: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분포</a:t>
            </a:r>
            <a:endParaRPr lang="en-US" altLang="ko-KR" sz="2000" dirty="0">
              <a:solidFill>
                <a:srgbClr val="4C50BB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5AD9F1-8398-7DFD-0A03-66EC3D67FEDE}"/>
              </a:ext>
            </a:extLst>
          </p:cNvPr>
          <p:cNvSpPr txBox="1"/>
          <p:nvPr/>
        </p:nvSpPr>
        <p:spPr>
          <a:xfrm>
            <a:off x="12115800" y="3657450"/>
            <a:ext cx="680720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군집</a:t>
            </a:r>
            <a:r>
              <a:rPr lang="en-US" altLang="ko-KR" sz="2000" dirty="0">
                <a:solidFill>
                  <a:srgbClr val="4C50BB"/>
                </a:solidFill>
                <a:latin typeface="+mj-ea"/>
                <a:ea typeface="+mj-ea"/>
              </a:rPr>
              <a:t>1 </a:t>
            </a: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해석</a:t>
            </a:r>
            <a:endParaRPr lang="en-US" altLang="ko-KR" sz="2000" dirty="0">
              <a:solidFill>
                <a:srgbClr val="4C50BB"/>
              </a:solidFill>
              <a:latin typeface="+mj-ea"/>
              <a:ea typeface="+mj-ea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C9CB6F0-9726-CCD9-2FE6-D116C34F6247}"/>
              </a:ext>
            </a:extLst>
          </p:cNvPr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CB0A0A64-314E-1B34-900D-AC3D02C67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66DAE07-39D2-D093-0ADB-062C1A9C668C}"/>
              </a:ext>
            </a:extLst>
          </p:cNvPr>
          <p:cNvSpPr txBox="1"/>
          <p:nvPr/>
        </p:nvSpPr>
        <p:spPr>
          <a:xfrm>
            <a:off x="9430216" y="6541195"/>
            <a:ext cx="15055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한도조회 결과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72EFE9-BADD-1AB7-D2E3-3FE97ED5E8F2}"/>
              </a:ext>
            </a:extLst>
          </p:cNvPr>
          <p:cNvSpPr txBox="1"/>
          <p:nvPr/>
        </p:nvSpPr>
        <p:spPr>
          <a:xfrm>
            <a:off x="5820746" y="4008594"/>
            <a:ext cx="153041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KCB</a:t>
            </a:r>
            <a:r>
              <a:rPr lang="ko-KR" altLang="en-US" sz="1400" dirty="0">
                <a:latin typeface="+mj-ea"/>
                <a:ea typeface="+mj-ea"/>
              </a:rPr>
              <a:t> 신용정보 조회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A82FA7-B149-2C2C-1858-0D464D9EE3D8}"/>
              </a:ext>
            </a:extLst>
          </p:cNvPr>
          <p:cNvSpPr txBox="1"/>
          <p:nvPr/>
        </p:nvSpPr>
        <p:spPr>
          <a:xfrm>
            <a:off x="2514600" y="4008595"/>
            <a:ext cx="104387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핀다 앱 실행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A4E24B-4EF7-567F-AE3D-9AEF59BC23A6}"/>
              </a:ext>
            </a:extLst>
          </p:cNvPr>
          <p:cNvSpPr txBox="1"/>
          <p:nvPr/>
        </p:nvSpPr>
        <p:spPr>
          <a:xfrm>
            <a:off x="5498157" y="6541195"/>
            <a:ext cx="21755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한도조회 시작하기 버튼 클릭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A030AE-CE8C-F0D5-C55D-8ACBA649A28F}"/>
              </a:ext>
            </a:extLst>
          </p:cNvPr>
          <p:cNvSpPr txBox="1"/>
          <p:nvPr/>
        </p:nvSpPr>
        <p:spPr>
          <a:xfrm>
            <a:off x="9353271" y="4008594"/>
            <a:ext cx="165942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대출관리 서비스 이용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D25700-7FCB-CA05-09F3-983DCCE00D13}"/>
              </a:ext>
            </a:extLst>
          </p:cNvPr>
          <p:cNvSpPr txBox="1"/>
          <p:nvPr/>
        </p:nvSpPr>
        <p:spPr>
          <a:xfrm>
            <a:off x="1953549" y="6541194"/>
            <a:ext cx="21659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한도조회 </a:t>
            </a:r>
            <a:r>
              <a:rPr lang="ko-KR" altLang="en-US" sz="1400" dirty="0" err="1">
                <a:latin typeface="+mj-ea"/>
                <a:ea typeface="+mj-ea"/>
              </a:rPr>
              <a:t>인트로</a:t>
            </a:r>
            <a:r>
              <a:rPr lang="ko-KR" altLang="en-US" sz="1400" dirty="0">
                <a:latin typeface="+mj-ea"/>
                <a:ea typeface="+mj-ea"/>
              </a:rPr>
              <a:t> 페이지 조회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7314" y="1198924"/>
            <a:ext cx="815027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300" dirty="0">
                <a:solidFill>
                  <a:srgbClr val="4C50BB"/>
                </a:solidFill>
                <a:latin typeface="+mj-ea"/>
                <a:ea typeface="+mj-ea"/>
              </a:rPr>
              <a:t>군집</a:t>
            </a:r>
            <a:r>
              <a:rPr lang="en-US" altLang="ko-KR" sz="5400" kern="0" spc="300" dirty="0">
                <a:solidFill>
                  <a:srgbClr val="4C50BB"/>
                </a:solidFill>
                <a:latin typeface="+mj-ea"/>
                <a:ea typeface="+mj-ea"/>
              </a:rPr>
              <a:t>1 </a:t>
            </a:r>
            <a:r>
              <a:rPr lang="ko-KR" altLang="en-US" sz="3600" dirty="0">
                <a:solidFill>
                  <a:srgbClr val="4C4747"/>
                </a:solidFill>
                <a:latin typeface="+mj-ea"/>
                <a:ea typeface="+mj-ea"/>
              </a:rPr>
              <a:t>활성화가 필요한 고객</a:t>
            </a:r>
            <a:endParaRPr lang="ko-KR" altLang="en-US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9359BFA-7933-F640-6F2B-2B6C442E46E0}"/>
              </a:ext>
            </a:extLst>
          </p:cNvPr>
          <p:cNvCxnSpPr>
            <a:cxnSpLocks/>
          </p:cNvCxnSpPr>
          <p:nvPr/>
        </p:nvCxnSpPr>
        <p:spPr>
          <a:xfrm>
            <a:off x="1250773" y="2095500"/>
            <a:ext cx="5988227" cy="0"/>
          </a:xfrm>
          <a:prstGeom prst="line">
            <a:avLst/>
          </a:prstGeom>
          <a:ln w="25400">
            <a:solidFill>
              <a:srgbClr val="4C50BB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9106264-3576-2535-DD9F-856FE2795FE5}"/>
              </a:ext>
            </a:extLst>
          </p:cNvPr>
          <p:cNvSpPr/>
          <p:nvPr/>
        </p:nvSpPr>
        <p:spPr>
          <a:xfrm>
            <a:off x="12496164" y="6460260"/>
            <a:ext cx="1924050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한도조회 서비스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8ADC06B-F2E8-90B9-BDC2-1E56D71BE674}"/>
              </a:ext>
            </a:extLst>
          </p:cNvPr>
          <p:cNvSpPr/>
          <p:nvPr/>
        </p:nvSpPr>
        <p:spPr>
          <a:xfrm>
            <a:off x="15274656" y="6460260"/>
            <a:ext cx="2458646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거의 사용하지 않음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AF0A6A5-F3E3-C377-EB75-106908DD3A5D}"/>
              </a:ext>
            </a:extLst>
          </p:cNvPr>
          <p:cNvSpPr/>
          <p:nvPr/>
        </p:nvSpPr>
        <p:spPr>
          <a:xfrm>
            <a:off x="14761502" y="6695084"/>
            <a:ext cx="228600" cy="228600"/>
          </a:xfrm>
          <a:prstGeom prst="rightArrow">
            <a:avLst/>
          </a:prstGeom>
          <a:solidFill>
            <a:srgbClr val="A5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0DB3F80-D53C-DDC9-0064-2CA0C80CCDC3}"/>
              </a:ext>
            </a:extLst>
          </p:cNvPr>
          <p:cNvSpPr/>
          <p:nvPr/>
        </p:nvSpPr>
        <p:spPr>
          <a:xfrm>
            <a:off x="12496164" y="5473561"/>
            <a:ext cx="1924050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4C4747"/>
                </a:solidFill>
                <a:latin typeface="+mj-ea"/>
                <a:ea typeface="+mj-ea"/>
              </a:rPr>
              <a:t>KCB </a:t>
            </a:r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신용정보 조회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EA8ED0D-CC0B-30FF-FBF1-0CF3AF58EC95}"/>
              </a:ext>
            </a:extLst>
          </p:cNvPr>
          <p:cNvSpPr/>
          <p:nvPr/>
        </p:nvSpPr>
        <p:spPr>
          <a:xfrm>
            <a:off x="15274656" y="5473561"/>
            <a:ext cx="2458646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거의 사용하지 않음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CEEB6BC4-348F-740E-C14B-AC98110B3867}"/>
              </a:ext>
            </a:extLst>
          </p:cNvPr>
          <p:cNvSpPr/>
          <p:nvPr/>
        </p:nvSpPr>
        <p:spPr>
          <a:xfrm>
            <a:off x="14761502" y="5708385"/>
            <a:ext cx="228600" cy="228600"/>
          </a:xfrm>
          <a:prstGeom prst="rightArrow">
            <a:avLst/>
          </a:prstGeom>
          <a:solidFill>
            <a:srgbClr val="A5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0F1CE3F-879D-E7AF-DC53-56C927BADAC5}"/>
              </a:ext>
            </a:extLst>
          </p:cNvPr>
          <p:cNvSpPr/>
          <p:nvPr/>
        </p:nvSpPr>
        <p:spPr>
          <a:xfrm>
            <a:off x="12498770" y="4480748"/>
            <a:ext cx="1924050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핀다 앱 실행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090C46A-587D-0D9F-2641-2D8C667ABF76}"/>
              </a:ext>
            </a:extLst>
          </p:cNvPr>
          <p:cNvSpPr/>
          <p:nvPr/>
        </p:nvSpPr>
        <p:spPr>
          <a:xfrm>
            <a:off x="15277262" y="4480748"/>
            <a:ext cx="2458646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일 평균 </a:t>
            </a:r>
            <a:r>
              <a:rPr lang="en-US" altLang="ko-KR" sz="1600" dirty="0">
                <a:solidFill>
                  <a:srgbClr val="4C4747"/>
                </a:solidFill>
                <a:latin typeface="+mj-ea"/>
                <a:ea typeface="+mj-ea"/>
              </a:rPr>
              <a:t>0~1</a:t>
            </a:r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번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1B425FC8-BE50-C8B5-3918-D49685573613}"/>
              </a:ext>
            </a:extLst>
          </p:cNvPr>
          <p:cNvSpPr/>
          <p:nvPr/>
        </p:nvSpPr>
        <p:spPr>
          <a:xfrm>
            <a:off x="14761502" y="4687514"/>
            <a:ext cx="228600" cy="228600"/>
          </a:xfrm>
          <a:prstGeom prst="rightArrow">
            <a:avLst/>
          </a:prstGeom>
          <a:solidFill>
            <a:srgbClr val="A5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CFD650B-FE0B-27D8-4EEF-6D0B03180E11}"/>
              </a:ext>
            </a:extLst>
          </p:cNvPr>
          <p:cNvSpPr/>
          <p:nvPr/>
        </p:nvSpPr>
        <p:spPr>
          <a:xfrm>
            <a:off x="12496164" y="7448833"/>
            <a:ext cx="1924050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대출관리 서비스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B5AC7E1-BAA5-DD12-2E3D-D55207A4E661}"/>
              </a:ext>
            </a:extLst>
          </p:cNvPr>
          <p:cNvSpPr/>
          <p:nvPr/>
        </p:nvSpPr>
        <p:spPr>
          <a:xfrm>
            <a:off x="15274656" y="7448833"/>
            <a:ext cx="2458646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거의 사용하지 않음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21BEBFDA-D265-AB04-9E8A-99EEAD32CEE0}"/>
              </a:ext>
            </a:extLst>
          </p:cNvPr>
          <p:cNvSpPr/>
          <p:nvPr/>
        </p:nvSpPr>
        <p:spPr>
          <a:xfrm>
            <a:off x="14761502" y="7683657"/>
            <a:ext cx="228600" cy="228600"/>
          </a:xfrm>
          <a:prstGeom prst="rightArrow">
            <a:avLst/>
          </a:prstGeom>
          <a:solidFill>
            <a:srgbClr val="A5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Object 35">
            <a:extLst>
              <a:ext uri="{FF2B5EF4-FFF2-40B4-BE49-F238E27FC236}">
                <a16:creationId xmlns:a16="http://schemas.microsoft.com/office/drawing/2014/main" id="{259E8D58-3BCC-AA57-C3E9-4A05877AE71B}"/>
              </a:ext>
            </a:extLst>
          </p:cNvPr>
          <p:cNvSpPr txBox="1"/>
          <p:nvPr/>
        </p:nvSpPr>
        <p:spPr>
          <a:xfrm>
            <a:off x="13335000" y="514506"/>
            <a:ext cx="3574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군집분석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4" name="Object 36">
            <a:extLst>
              <a:ext uri="{FF2B5EF4-FFF2-40B4-BE49-F238E27FC236}">
                <a16:creationId xmlns:a16="http://schemas.microsoft.com/office/drawing/2014/main" id="{10FB0999-57B0-4B8B-3D31-D72D08CAC079}"/>
              </a:ext>
            </a:extLst>
          </p:cNvPr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04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0581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59B66335-3B10-F22C-D19B-96B5B6014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870450"/>
            <a:ext cx="5715000" cy="11733219"/>
          </a:xfrm>
          <a:prstGeom prst="rect">
            <a:avLst/>
          </a:prstGeom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D51701F8-AF14-70F4-11C7-233447FA476B}"/>
              </a:ext>
            </a:extLst>
          </p:cNvPr>
          <p:cNvSpPr txBox="1"/>
          <p:nvPr/>
        </p:nvSpPr>
        <p:spPr>
          <a:xfrm>
            <a:off x="8819203" y="4090616"/>
            <a:ext cx="31616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-15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Message 1</a:t>
            </a:r>
            <a:endParaRPr lang="en-US" sz="1400" spc="-150" dirty="0">
              <a:solidFill>
                <a:srgbClr val="4C50BB"/>
              </a:solidFill>
              <a:latin typeface="+mj-ea"/>
              <a:ea typeface="+mj-ea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4A3E02A7-E9F3-E6B9-E62A-FA74E5B5B8E3}"/>
              </a:ext>
            </a:extLst>
          </p:cNvPr>
          <p:cNvSpPr txBox="1"/>
          <p:nvPr/>
        </p:nvSpPr>
        <p:spPr>
          <a:xfrm>
            <a:off x="8819203" y="5846494"/>
            <a:ext cx="31616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-15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Message 2</a:t>
            </a:r>
            <a:endParaRPr lang="en-US" sz="1400" spc="-150" dirty="0">
              <a:solidFill>
                <a:srgbClr val="4C50BB"/>
              </a:solidFill>
              <a:latin typeface="+mj-ea"/>
              <a:ea typeface="+mj-ea"/>
            </a:endParaRP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07AD02E3-C10C-184A-A301-8048A0575DC7}"/>
              </a:ext>
            </a:extLst>
          </p:cNvPr>
          <p:cNvSpPr txBox="1"/>
          <p:nvPr/>
        </p:nvSpPr>
        <p:spPr>
          <a:xfrm>
            <a:off x="8911640" y="7818536"/>
            <a:ext cx="31616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-15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Message</a:t>
            </a:r>
            <a:r>
              <a:rPr lang="en-US" sz="2800" b="1" kern="0" spc="-15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 </a:t>
            </a:r>
            <a:r>
              <a:rPr lang="en-US" sz="2800" kern="0" spc="-15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3</a:t>
            </a:r>
            <a:endParaRPr lang="en-US" sz="1400" spc="-150" dirty="0">
              <a:solidFill>
                <a:srgbClr val="4C50BB"/>
              </a:solidFill>
              <a:latin typeface="+mj-ea"/>
              <a:ea typeface="+mj-ea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15054BE-5CC4-5DEE-9DF5-4CD12975AAD9}"/>
              </a:ext>
            </a:extLst>
          </p:cNvPr>
          <p:cNvSpPr/>
          <p:nvPr/>
        </p:nvSpPr>
        <p:spPr>
          <a:xfrm>
            <a:off x="8543608" y="4506474"/>
            <a:ext cx="7915592" cy="1366663"/>
          </a:xfrm>
          <a:prstGeom prst="roundRect">
            <a:avLst/>
          </a:prstGeom>
          <a:solidFill>
            <a:schemeClr val="bg1">
              <a:lumMod val="8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지난달보다 </a:t>
            </a:r>
            <a:r>
              <a:rPr lang="en-US" altLang="ko-KR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15,392</a:t>
            </a:r>
            <a:r>
              <a:rPr lang="ko-KR" altLang="en-US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명 많은 </a:t>
            </a:r>
            <a:r>
              <a:rPr lang="en-US" altLang="ko-KR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20</a:t>
            </a:r>
            <a:r>
              <a:rPr lang="ko-KR" altLang="en-US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대 고객들이 </a:t>
            </a:r>
            <a:endParaRPr lang="en-US" altLang="ko-KR" sz="2000" b="1" dirty="0">
              <a:solidFill>
                <a:srgbClr val="4C4747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b="1" dirty="0" err="1">
                <a:solidFill>
                  <a:srgbClr val="4C4747"/>
                </a:solidFill>
                <a:effectLst/>
                <a:latin typeface="+mj-ea"/>
                <a:ea typeface="+mj-ea"/>
              </a:rPr>
              <a:t>핀다에서</a:t>
            </a:r>
            <a:r>
              <a:rPr lang="ko-KR" altLang="en-US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 대출 한도를 조회하고 있어요</a:t>
            </a:r>
            <a:r>
              <a:rPr lang="en-US" altLang="ko-KR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2B8BA57-122B-C1A8-3699-B10068B24571}"/>
              </a:ext>
            </a:extLst>
          </p:cNvPr>
          <p:cNvSpPr/>
          <p:nvPr/>
        </p:nvSpPr>
        <p:spPr>
          <a:xfrm>
            <a:off x="8602563" y="6271263"/>
            <a:ext cx="7934642" cy="1366663"/>
          </a:xfrm>
          <a:prstGeom prst="roundRect">
            <a:avLst/>
          </a:prstGeom>
          <a:solidFill>
            <a:schemeClr val="bg1">
              <a:lumMod val="8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rgbClr val="4C4747"/>
                </a:solidFill>
                <a:latin typeface="+mj-ea"/>
                <a:ea typeface="+mj-ea"/>
              </a:rPr>
              <a:t>김핀다님과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 비슷한 연령대의 사람들이</a:t>
            </a:r>
            <a:endParaRPr lang="en-US" altLang="ko-KR" sz="2000" dirty="0">
              <a:solidFill>
                <a:srgbClr val="4C4747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dirty="0" err="1">
                <a:solidFill>
                  <a:srgbClr val="4C4747"/>
                </a:solidFill>
                <a:latin typeface="+mj-ea"/>
                <a:ea typeface="+mj-ea"/>
              </a:rPr>
              <a:t>핀다를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 통해 약 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1,000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만원을 대출 받았어요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.</a:t>
            </a:r>
            <a:endParaRPr lang="ko-KR" altLang="en-US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F6AB4A1-E93E-70BE-532E-3D79C25C2204}"/>
              </a:ext>
            </a:extLst>
          </p:cNvPr>
          <p:cNvSpPr/>
          <p:nvPr/>
        </p:nvSpPr>
        <p:spPr>
          <a:xfrm>
            <a:off x="8621612" y="8236889"/>
            <a:ext cx="7915592" cy="1366663"/>
          </a:xfrm>
          <a:prstGeom prst="roundRect">
            <a:avLst/>
          </a:prstGeom>
          <a:solidFill>
            <a:schemeClr val="bg1">
              <a:lumMod val="8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200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여개 기업의 대출 상품을 클릭 한번으로 비교하고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,</a:t>
            </a:r>
          </a:p>
          <a:p>
            <a:pPr algn="ctr"/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내 마음에 쏙 드는 금리와 한도를 경험해보세요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.</a:t>
            </a:r>
            <a:endParaRPr lang="ko-KR" altLang="en-US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B3E97F7-D557-CB50-4AE1-718A7B8BF790}"/>
              </a:ext>
            </a:extLst>
          </p:cNvPr>
          <p:cNvGrpSpPr/>
          <p:nvPr/>
        </p:nvGrpSpPr>
        <p:grpSpPr>
          <a:xfrm rot="3587639">
            <a:off x="7537853" y="4601823"/>
            <a:ext cx="715693" cy="1189304"/>
            <a:chOff x="4836371" y="3467100"/>
            <a:chExt cx="1278894" cy="2209800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4D1F3EC-5326-558E-30E1-9925E517E2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6371" y="3562369"/>
              <a:ext cx="1193029" cy="211453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70A817B-C5C2-DAD7-E05B-311DAA712322}"/>
                </a:ext>
              </a:extLst>
            </p:cNvPr>
            <p:cNvSpPr/>
            <p:nvPr/>
          </p:nvSpPr>
          <p:spPr>
            <a:xfrm>
              <a:off x="5971941" y="3467100"/>
              <a:ext cx="143324" cy="1433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C3FC52-45E3-A3B4-6590-B9208B2503ED}"/>
              </a:ext>
            </a:extLst>
          </p:cNvPr>
          <p:cNvSpPr txBox="1"/>
          <p:nvPr/>
        </p:nvSpPr>
        <p:spPr>
          <a:xfrm>
            <a:off x="1352984" y="2355228"/>
            <a:ext cx="1592392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핀다 어플을 깔고 신용정보 조회정도만 해본</a:t>
            </a:r>
            <a:r>
              <a:rPr lang="en-US" altLang="ko-KR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 주력 서비스는 사용해보지 않은 고객이 대다수 </a:t>
            </a:r>
            <a:r>
              <a:rPr lang="ko-KR" altLang="en-US" sz="2000" dirty="0">
                <a:solidFill>
                  <a:srgbClr val="4C50BB"/>
                </a:solidFill>
                <a:effectLst/>
                <a:latin typeface="+mj-ea"/>
                <a:ea typeface="+mj-ea"/>
              </a:rPr>
              <a:t>→ 활성화가 필요한 잠재 고객</a:t>
            </a:r>
            <a:endParaRPr lang="en-US" altLang="ko-KR" sz="2000" b="1" dirty="0">
              <a:effectLst/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4C4747"/>
                </a:solidFill>
                <a:effectLst/>
                <a:latin typeface="+mj-ea"/>
                <a:ea typeface="+mj-ea"/>
              </a:rPr>
              <a:t>대출 확인에 대한 궁금증은 있지만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 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경험이 없을 확률이 높으므로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, </a:t>
            </a:r>
            <a:r>
              <a:rPr lang="ko-KR" altLang="en-US" sz="2000" dirty="0" err="1">
                <a:solidFill>
                  <a:srgbClr val="4C50BB"/>
                </a:solidFill>
                <a:latin typeface="+mj-ea"/>
                <a:ea typeface="+mj-ea"/>
              </a:rPr>
              <a:t>핀다의</a:t>
            </a: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 비전 및 비슷한 연령대의 앱 사용 실태를 강조하여 진입 장벽 해제 </a:t>
            </a:r>
            <a:endParaRPr lang="en-US" altLang="ko-KR" sz="2000" dirty="0">
              <a:solidFill>
                <a:srgbClr val="4C50BB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6D8C2C1-92D0-5450-C4FE-8CC86C7C3733}"/>
              </a:ext>
            </a:extLst>
          </p:cNvPr>
          <p:cNvGrpSpPr/>
          <p:nvPr/>
        </p:nvGrpSpPr>
        <p:grpSpPr>
          <a:xfrm rot="3587639">
            <a:off x="7552903" y="6377922"/>
            <a:ext cx="749552" cy="1245569"/>
            <a:chOff x="4836371" y="3467100"/>
            <a:chExt cx="1278894" cy="2209800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C9B650CC-5604-3482-57B2-7A3040568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6371" y="3562369"/>
              <a:ext cx="1193029" cy="211453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7132562-DE66-6D69-EEC3-B855A6D7A59A}"/>
                </a:ext>
              </a:extLst>
            </p:cNvPr>
            <p:cNvSpPr/>
            <p:nvPr/>
          </p:nvSpPr>
          <p:spPr>
            <a:xfrm>
              <a:off x="5971941" y="3467100"/>
              <a:ext cx="143324" cy="1433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F8D7B68-503C-DE18-546B-A13E762AC6E8}"/>
              </a:ext>
            </a:extLst>
          </p:cNvPr>
          <p:cNvGrpSpPr/>
          <p:nvPr/>
        </p:nvGrpSpPr>
        <p:grpSpPr>
          <a:xfrm rot="3587639">
            <a:off x="7553555" y="8355149"/>
            <a:ext cx="760170" cy="1263213"/>
            <a:chOff x="4836371" y="3467100"/>
            <a:chExt cx="1278894" cy="220980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B8E4B2AA-90D3-7BF6-23A8-9B6DEA8191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6371" y="3562369"/>
              <a:ext cx="1193029" cy="211453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E35AF00-A9A9-E615-7BF8-6E5C94AC276D}"/>
                </a:ext>
              </a:extLst>
            </p:cNvPr>
            <p:cNvSpPr/>
            <p:nvPr/>
          </p:nvSpPr>
          <p:spPr>
            <a:xfrm>
              <a:off x="5971941" y="3467100"/>
              <a:ext cx="143324" cy="1433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35E8A3-C96C-1B91-2FD7-9C60C373250A}"/>
              </a:ext>
            </a:extLst>
          </p:cNvPr>
          <p:cNvSpPr txBox="1"/>
          <p:nvPr/>
        </p:nvSpPr>
        <p:spPr>
          <a:xfrm>
            <a:off x="8341192" y="4480554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나눔스퀘어_ac Bold" panose="020B0600000101010101" pitchFamily="50" charset="-127"/>
              </a:rPr>
              <a:t>“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9C48C-8131-A4C4-CC66-A862AFF1C13D}"/>
              </a:ext>
            </a:extLst>
          </p:cNvPr>
          <p:cNvSpPr txBox="1"/>
          <p:nvPr/>
        </p:nvSpPr>
        <p:spPr>
          <a:xfrm>
            <a:off x="16165408" y="5121037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나눔스퀘어_ac Bold" panose="020B0600000101010101" pitchFamily="50" charset="-127"/>
              </a:rPr>
              <a:t>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8FFC5-788C-1E9D-D2F2-E619752D479E}"/>
              </a:ext>
            </a:extLst>
          </p:cNvPr>
          <p:cNvSpPr txBox="1"/>
          <p:nvPr/>
        </p:nvSpPr>
        <p:spPr>
          <a:xfrm>
            <a:off x="8379148" y="618235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나눔스퀘어_ac Bold" panose="020B0600000101010101" pitchFamily="50" charset="-127"/>
              </a:rPr>
              <a:t>“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3D344-CFD8-A11C-34AE-630EC5DB366A}"/>
              </a:ext>
            </a:extLst>
          </p:cNvPr>
          <p:cNvSpPr txBox="1"/>
          <p:nvPr/>
        </p:nvSpPr>
        <p:spPr>
          <a:xfrm>
            <a:off x="16125359" y="6822833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나눔스퀘어_ac Bold" panose="020B0600000101010101" pitchFamily="50" charset="-127"/>
              </a:rPr>
              <a:t>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9454AC-575F-AFE5-60CC-82894971F431}"/>
              </a:ext>
            </a:extLst>
          </p:cNvPr>
          <p:cNvSpPr txBox="1"/>
          <p:nvPr/>
        </p:nvSpPr>
        <p:spPr>
          <a:xfrm>
            <a:off x="8379148" y="8213499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나눔스퀘어_ac Bold" panose="020B0600000101010101" pitchFamily="50" charset="-127"/>
              </a:rPr>
              <a:t>“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03B811-860F-7F90-2CA4-E51661995DAE}"/>
              </a:ext>
            </a:extLst>
          </p:cNvPr>
          <p:cNvSpPr txBox="1"/>
          <p:nvPr/>
        </p:nvSpPr>
        <p:spPr>
          <a:xfrm>
            <a:off x="16125359" y="8853982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나눔스퀘어_ac Bold" panose="020B0600000101010101" pitchFamily="50" charset="-127"/>
              </a:rPr>
              <a:t>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9DFD2A2-258F-94E1-523A-84DEFD38E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665" y="5245367"/>
            <a:ext cx="5069670" cy="8179067"/>
          </a:xfrm>
          <a:prstGeom prst="rect">
            <a:avLst/>
          </a:prstGeom>
        </p:spPr>
      </p:pic>
      <p:sp>
        <p:nvSpPr>
          <p:cNvPr id="4" name="Object 35">
            <a:extLst>
              <a:ext uri="{FF2B5EF4-FFF2-40B4-BE49-F238E27FC236}">
                <a16:creationId xmlns:a16="http://schemas.microsoft.com/office/drawing/2014/main" id="{883C1F55-C686-9185-3531-D717ACF7DD18}"/>
              </a:ext>
            </a:extLst>
          </p:cNvPr>
          <p:cNvSpPr txBox="1"/>
          <p:nvPr/>
        </p:nvSpPr>
        <p:spPr>
          <a:xfrm>
            <a:off x="13487753" y="545283"/>
            <a:ext cx="35741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400" kern="0" spc="-1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군집분석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32553FBC-17B1-6D7C-660F-A2961C36E36E}"/>
              </a:ext>
            </a:extLst>
          </p:cNvPr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04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82CCFD08-A45F-BF93-EEC4-E5631B047931}"/>
              </a:ext>
            </a:extLst>
          </p:cNvPr>
          <p:cNvSpPr txBox="1"/>
          <p:nvPr/>
        </p:nvSpPr>
        <p:spPr>
          <a:xfrm>
            <a:off x="1147314" y="1198924"/>
            <a:ext cx="815027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300" dirty="0">
                <a:solidFill>
                  <a:srgbClr val="4C50BB"/>
                </a:solidFill>
                <a:latin typeface="+mj-ea"/>
                <a:ea typeface="+mj-ea"/>
              </a:rPr>
              <a:t>군집</a:t>
            </a:r>
            <a:r>
              <a:rPr lang="en-US" altLang="ko-KR" sz="5400" kern="0" spc="300" dirty="0">
                <a:solidFill>
                  <a:srgbClr val="4C50BB"/>
                </a:solidFill>
                <a:latin typeface="+mj-ea"/>
                <a:ea typeface="+mj-ea"/>
              </a:rPr>
              <a:t>1 </a:t>
            </a:r>
            <a:r>
              <a:rPr lang="ko-KR" altLang="en-US" sz="3600" dirty="0">
                <a:solidFill>
                  <a:srgbClr val="4C4747"/>
                </a:solidFill>
                <a:latin typeface="+mj-ea"/>
                <a:ea typeface="+mj-ea"/>
              </a:rPr>
              <a:t>활성화가 필요한 고객</a:t>
            </a:r>
            <a:endParaRPr lang="ko-KR" altLang="en-US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98C6EF7-667C-B0A5-18B3-9B2B7EE3810B}"/>
              </a:ext>
            </a:extLst>
          </p:cNvPr>
          <p:cNvCxnSpPr>
            <a:cxnSpLocks/>
          </p:cNvCxnSpPr>
          <p:nvPr/>
        </p:nvCxnSpPr>
        <p:spPr>
          <a:xfrm>
            <a:off x="1250773" y="2095500"/>
            <a:ext cx="5988227" cy="0"/>
          </a:xfrm>
          <a:prstGeom prst="line">
            <a:avLst/>
          </a:prstGeom>
          <a:ln w="25400">
            <a:solidFill>
              <a:srgbClr val="4C50BB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1003">
            <a:extLst>
              <a:ext uri="{FF2B5EF4-FFF2-40B4-BE49-F238E27FC236}">
                <a16:creationId xmlns:a16="http://schemas.microsoft.com/office/drawing/2014/main" id="{A17D3CB8-19E1-F609-1A74-3255090D86C6}"/>
              </a:ext>
            </a:extLst>
          </p:cNvPr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44" name="Object 14">
              <a:extLst>
                <a:ext uri="{FF2B5EF4-FFF2-40B4-BE49-F238E27FC236}">
                  <a16:creationId xmlns:a16="http://schemas.microsoft.com/office/drawing/2014/main" id="{EF72257D-9D50-B46F-4065-B05DB666C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45" name="Object 15">
              <a:extLst>
                <a:ext uri="{FF2B5EF4-FFF2-40B4-BE49-F238E27FC236}">
                  <a16:creationId xmlns:a16="http://schemas.microsoft.com/office/drawing/2014/main" id="{66AF5D4C-2B47-CBA8-8C1F-F57506EA8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46" name="그룹 1002">
            <a:extLst>
              <a:ext uri="{FF2B5EF4-FFF2-40B4-BE49-F238E27FC236}">
                <a16:creationId xmlns:a16="http://schemas.microsoft.com/office/drawing/2014/main" id="{E8AE7A33-3045-BDA1-6AC8-94DCA35A5F0F}"/>
              </a:ext>
            </a:extLst>
          </p:cNvPr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47" name="Object 7">
              <a:extLst>
                <a:ext uri="{FF2B5EF4-FFF2-40B4-BE49-F238E27FC236}">
                  <a16:creationId xmlns:a16="http://schemas.microsoft.com/office/drawing/2014/main" id="{4DF22C6A-5C2D-7051-1A55-0EBD1B0A1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1929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47EBA42-E6CE-090E-2C7D-69132F14484E}"/>
              </a:ext>
            </a:extLst>
          </p:cNvPr>
          <p:cNvSpPr txBox="1"/>
          <p:nvPr/>
        </p:nvSpPr>
        <p:spPr>
          <a:xfrm>
            <a:off x="1250773" y="2304990"/>
            <a:ext cx="11541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한도조회 서비스를 종종 이용하는 반면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대출관리 서비스와 신용정보 조회 서비스를 별로 이용하지 않는 경향의 고객</a:t>
            </a:r>
            <a:endParaRPr lang="en-US" altLang="ko-KR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1EEF9F-6DAF-2BE4-F276-E5609C3FAD4E}"/>
              </a:ext>
            </a:extLst>
          </p:cNvPr>
          <p:cNvSpPr txBox="1"/>
          <p:nvPr/>
        </p:nvSpPr>
        <p:spPr>
          <a:xfrm>
            <a:off x="1295400" y="3317509"/>
            <a:ext cx="680720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군집</a:t>
            </a:r>
            <a:r>
              <a:rPr lang="en-US" altLang="ko-KR" sz="2000" dirty="0">
                <a:solidFill>
                  <a:srgbClr val="4C50BB"/>
                </a:solidFill>
                <a:latin typeface="+mj-ea"/>
                <a:ea typeface="+mj-ea"/>
              </a:rPr>
              <a:t>2 </a:t>
            </a: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분포</a:t>
            </a:r>
            <a:endParaRPr lang="en-US" altLang="ko-KR" sz="2000" dirty="0">
              <a:solidFill>
                <a:srgbClr val="4C50BB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5AD9F1-8398-7DFD-0A03-66EC3D67FEDE}"/>
              </a:ext>
            </a:extLst>
          </p:cNvPr>
          <p:cNvSpPr txBox="1"/>
          <p:nvPr/>
        </p:nvSpPr>
        <p:spPr>
          <a:xfrm>
            <a:off x="12115800" y="3657450"/>
            <a:ext cx="680720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군집</a:t>
            </a:r>
            <a:r>
              <a:rPr lang="en-US" altLang="ko-KR" sz="2000" dirty="0">
                <a:solidFill>
                  <a:srgbClr val="4C50BB"/>
                </a:solidFill>
                <a:latin typeface="+mj-ea"/>
                <a:ea typeface="+mj-ea"/>
              </a:rPr>
              <a:t>2 </a:t>
            </a: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해석</a:t>
            </a:r>
            <a:endParaRPr lang="en-US" altLang="ko-KR" sz="2000" dirty="0">
              <a:solidFill>
                <a:srgbClr val="4C50BB"/>
              </a:solidFill>
              <a:latin typeface="+mj-ea"/>
              <a:ea typeface="+mj-ea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C9CB6F0-9726-CCD9-2FE6-D116C34F6247}"/>
              </a:ext>
            </a:extLst>
          </p:cNvPr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CB0A0A64-314E-1B34-900D-AC3D02C67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47314" y="1198924"/>
            <a:ext cx="891108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300" dirty="0">
                <a:solidFill>
                  <a:srgbClr val="4C50BB"/>
                </a:solidFill>
                <a:latin typeface="+mj-ea"/>
                <a:ea typeface="+mj-ea"/>
              </a:rPr>
              <a:t>군집</a:t>
            </a:r>
            <a:r>
              <a:rPr lang="en-US" altLang="ko-KR" sz="5400" kern="0" spc="300" dirty="0">
                <a:solidFill>
                  <a:srgbClr val="4C50BB"/>
                </a:solidFill>
                <a:latin typeface="+mj-ea"/>
                <a:ea typeface="+mj-ea"/>
              </a:rPr>
              <a:t>2 </a:t>
            </a:r>
            <a:r>
              <a:rPr lang="ko-KR" altLang="en-US" sz="3600" dirty="0">
                <a:solidFill>
                  <a:srgbClr val="4C4747"/>
                </a:solidFill>
                <a:latin typeface="+mj-ea"/>
                <a:ea typeface="+mj-ea"/>
              </a:rPr>
              <a:t>대출관리 서비스 이용을 유도할 고객 </a:t>
            </a:r>
            <a:endParaRPr lang="ko-KR" altLang="en-US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9359BFA-7933-F640-6F2B-2B6C442E46E0}"/>
              </a:ext>
            </a:extLst>
          </p:cNvPr>
          <p:cNvCxnSpPr>
            <a:cxnSpLocks/>
          </p:cNvCxnSpPr>
          <p:nvPr/>
        </p:nvCxnSpPr>
        <p:spPr>
          <a:xfrm>
            <a:off x="1250773" y="2095500"/>
            <a:ext cx="8489795" cy="0"/>
          </a:xfrm>
          <a:prstGeom prst="line">
            <a:avLst/>
          </a:prstGeom>
          <a:ln w="25400">
            <a:solidFill>
              <a:srgbClr val="4C50BB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6F69D05-2565-DED6-CE16-E5FCDD2E3188}"/>
              </a:ext>
            </a:extLst>
          </p:cNvPr>
          <p:cNvSpPr/>
          <p:nvPr/>
        </p:nvSpPr>
        <p:spPr>
          <a:xfrm>
            <a:off x="12496164" y="6460260"/>
            <a:ext cx="1924050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한도조회 서비스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17CF65B-7B94-AD21-8BC6-A2D2E74A0A8A}"/>
              </a:ext>
            </a:extLst>
          </p:cNvPr>
          <p:cNvSpPr/>
          <p:nvPr/>
        </p:nvSpPr>
        <p:spPr>
          <a:xfrm>
            <a:off x="15274656" y="6460260"/>
            <a:ext cx="2458646" cy="703816"/>
          </a:xfrm>
          <a:prstGeom prst="roundRect">
            <a:avLst/>
          </a:prstGeom>
          <a:solidFill>
            <a:srgbClr val="ECEDF6"/>
          </a:solidFill>
          <a:ln w="19050">
            <a:solidFill>
              <a:srgbClr val="4C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조금 사용하는 편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1870211D-E594-102A-62D2-82229DA94BD6}"/>
              </a:ext>
            </a:extLst>
          </p:cNvPr>
          <p:cNvSpPr/>
          <p:nvPr/>
        </p:nvSpPr>
        <p:spPr>
          <a:xfrm>
            <a:off x="14761502" y="6695084"/>
            <a:ext cx="228600" cy="228600"/>
          </a:xfrm>
          <a:prstGeom prst="rightArrow">
            <a:avLst/>
          </a:prstGeom>
          <a:solidFill>
            <a:srgbClr val="A5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C896CC3-440F-647D-588D-BB2197AE9B53}"/>
              </a:ext>
            </a:extLst>
          </p:cNvPr>
          <p:cNvSpPr/>
          <p:nvPr/>
        </p:nvSpPr>
        <p:spPr>
          <a:xfrm>
            <a:off x="12496164" y="5473561"/>
            <a:ext cx="1924050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4C4747"/>
                </a:solidFill>
                <a:latin typeface="+mj-ea"/>
                <a:ea typeface="+mj-ea"/>
              </a:rPr>
              <a:t>KCB </a:t>
            </a:r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신용정보 조회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295DD97D-D158-DD8D-3262-C7A8277BE35E}"/>
              </a:ext>
            </a:extLst>
          </p:cNvPr>
          <p:cNvSpPr/>
          <p:nvPr/>
        </p:nvSpPr>
        <p:spPr>
          <a:xfrm>
            <a:off x="15274656" y="5473561"/>
            <a:ext cx="2458646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거의 사용하지 않음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01BB2475-7059-B170-8AF3-1AC21FAE52F8}"/>
              </a:ext>
            </a:extLst>
          </p:cNvPr>
          <p:cNvSpPr/>
          <p:nvPr/>
        </p:nvSpPr>
        <p:spPr>
          <a:xfrm>
            <a:off x="14761502" y="5708385"/>
            <a:ext cx="228600" cy="228600"/>
          </a:xfrm>
          <a:prstGeom prst="rightArrow">
            <a:avLst/>
          </a:prstGeom>
          <a:solidFill>
            <a:srgbClr val="A5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CD4ECB6-F890-C87D-3C41-CE04774BB7D3}"/>
              </a:ext>
            </a:extLst>
          </p:cNvPr>
          <p:cNvSpPr/>
          <p:nvPr/>
        </p:nvSpPr>
        <p:spPr>
          <a:xfrm>
            <a:off x="12498770" y="4480748"/>
            <a:ext cx="1924050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핀다 앱 실행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AFD9F0B-517C-8118-FCAF-40696AB485C7}"/>
              </a:ext>
            </a:extLst>
          </p:cNvPr>
          <p:cNvSpPr/>
          <p:nvPr/>
        </p:nvSpPr>
        <p:spPr>
          <a:xfrm>
            <a:off x="15277262" y="4480748"/>
            <a:ext cx="2458646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일 평균 </a:t>
            </a:r>
            <a:r>
              <a:rPr lang="en-US" altLang="ko-KR" sz="1600" dirty="0">
                <a:solidFill>
                  <a:srgbClr val="4C4747"/>
                </a:solidFill>
                <a:latin typeface="+mj-ea"/>
                <a:ea typeface="+mj-ea"/>
              </a:rPr>
              <a:t>1~2</a:t>
            </a:r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번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0702C6A3-80C2-83FE-ED39-4D78E4AA201E}"/>
              </a:ext>
            </a:extLst>
          </p:cNvPr>
          <p:cNvSpPr/>
          <p:nvPr/>
        </p:nvSpPr>
        <p:spPr>
          <a:xfrm>
            <a:off x="14761502" y="4687514"/>
            <a:ext cx="228600" cy="228600"/>
          </a:xfrm>
          <a:prstGeom prst="rightArrow">
            <a:avLst/>
          </a:prstGeom>
          <a:solidFill>
            <a:srgbClr val="A5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CD95030-9E51-6E28-4F77-D769881DCB31}"/>
              </a:ext>
            </a:extLst>
          </p:cNvPr>
          <p:cNvSpPr/>
          <p:nvPr/>
        </p:nvSpPr>
        <p:spPr>
          <a:xfrm>
            <a:off x="12496164" y="7448833"/>
            <a:ext cx="1924050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대출관리 서비스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5FEF817-3A79-5E65-C112-A7A7C57C4B1A}"/>
              </a:ext>
            </a:extLst>
          </p:cNvPr>
          <p:cNvSpPr/>
          <p:nvPr/>
        </p:nvSpPr>
        <p:spPr>
          <a:xfrm>
            <a:off x="15274656" y="7448833"/>
            <a:ext cx="2458646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거의 사용하지 않음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0AA55E7-1BCC-4303-2B23-38FE0AEE57AD}"/>
              </a:ext>
            </a:extLst>
          </p:cNvPr>
          <p:cNvSpPr/>
          <p:nvPr/>
        </p:nvSpPr>
        <p:spPr>
          <a:xfrm>
            <a:off x="14761502" y="7683657"/>
            <a:ext cx="228600" cy="228600"/>
          </a:xfrm>
          <a:prstGeom prst="rightArrow">
            <a:avLst/>
          </a:prstGeom>
          <a:solidFill>
            <a:srgbClr val="A5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F4787B2-3852-CEE5-B534-77C9E8527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314" y="4141783"/>
            <a:ext cx="103441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6178AAB-91AA-B66E-459B-03672028A87D}"/>
              </a:ext>
            </a:extLst>
          </p:cNvPr>
          <p:cNvSpPr txBox="1"/>
          <p:nvPr/>
        </p:nvSpPr>
        <p:spPr>
          <a:xfrm>
            <a:off x="9430216" y="6541195"/>
            <a:ext cx="15055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한도조회 결과 확인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871F32-69A1-78F1-9B5B-5DB620938219}"/>
              </a:ext>
            </a:extLst>
          </p:cNvPr>
          <p:cNvSpPr txBox="1"/>
          <p:nvPr/>
        </p:nvSpPr>
        <p:spPr>
          <a:xfrm>
            <a:off x="5820746" y="4008594"/>
            <a:ext cx="153041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KCB</a:t>
            </a:r>
            <a:r>
              <a:rPr lang="ko-KR" altLang="en-US" sz="1400" dirty="0">
                <a:latin typeface="+mj-ea"/>
                <a:ea typeface="+mj-ea"/>
              </a:rPr>
              <a:t> 신용정보 조회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411B2CF-D7BA-C7E0-90D9-E1C46EC6A016}"/>
              </a:ext>
            </a:extLst>
          </p:cNvPr>
          <p:cNvSpPr txBox="1"/>
          <p:nvPr/>
        </p:nvSpPr>
        <p:spPr>
          <a:xfrm>
            <a:off x="2514600" y="4008595"/>
            <a:ext cx="104387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핀다 앱 실행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6E27AD1-B415-EC93-03F2-B1852C26B129}"/>
              </a:ext>
            </a:extLst>
          </p:cNvPr>
          <p:cNvSpPr txBox="1"/>
          <p:nvPr/>
        </p:nvSpPr>
        <p:spPr>
          <a:xfrm>
            <a:off x="5498157" y="6541195"/>
            <a:ext cx="21755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한도조회 시작하기 버튼 클릭</a:t>
            </a:r>
          </a:p>
        </p:txBody>
      </p:sp>
      <p:sp>
        <p:nvSpPr>
          <p:cNvPr id="960" name="TextBox 959">
            <a:extLst>
              <a:ext uri="{FF2B5EF4-FFF2-40B4-BE49-F238E27FC236}">
                <a16:creationId xmlns:a16="http://schemas.microsoft.com/office/drawing/2014/main" id="{270F4C5D-F79C-E39E-CFA6-E1ED788B1504}"/>
              </a:ext>
            </a:extLst>
          </p:cNvPr>
          <p:cNvSpPr txBox="1"/>
          <p:nvPr/>
        </p:nvSpPr>
        <p:spPr>
          <a:xfrm>
            <a:off x="9353271" y="4008594"/>
            <a:ext cx="165942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대출관리 서비스 이용</a:t>
            </a:r>
          </a:p>
        </p:txBody>
      </p:sp>
      <p:sp>
        <p:nvSpPr>
          <p:cNvPr id="961" name="TextBox 960">
            <a:extLst>
              <a:ext uri="{FF2B5EF4-FFF2-40B4-BE49-F238E27FC236}">
                <a16:creationId xmlns:a16="http://schemas.microsoft.com/office/drawing/2014/main" id="{5C33EBDF-2495-8053-C0D2-6C1CB76194DE}"/>
              </a:ext>
            </a:extLst>
          </p:cNvPr>
          <p:cNvSpPr txBox="1"/>
          <p:nvPr/>
        </p:nvSpPr>
        <p:spPr>
          <a:xfrm>
            <a:off x="1953549" y="6541194"/>
            <a:ext cx="21659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한도조회 </a:t>
            </a:r>
            <a:r>
              <a:rPr lang="ko-KR" altLang="en-US" sz="1400" dirty="0" err="1">
                <a:latin typeface="+mj-ea"/>
                <a:ea typeface="+mj-ea"/>
              </a:rPr>
              <a:t>인트로</a:t>
            </a:r>
            <a:r>
              <a:rPr lang="ko-KR" altLang="en-US" sz="1400" dirty="0">
                <a:latin typeface="+mj-ea"/>
                <a:ea typeface="+mj-ea"/>
              </a:rPr>
              <a:t> 페이지 조회</a:t>
            </a:r>
          </a:p>
        </p:txBody>
      </p:sp>
      <p:sp>
        <p:nvSpPr>
          <p:cNvPr id="962" name="TextBox 961">
            <a:extLst>
              <a:ext uri="{FF2B5EF4-FFF2-40B4-BE49-F238E27FC236}">
                <a16:creationId xmlns:a16="http://schemas.microsoft.com/office/drawing/2014/main" id="{29F016E2-9616-BDCA-48B8-B24FE97F0EDC}"/>
              </a:ext>
            </a:extLst>
          </p:cNvPr>
          <p:cNvSpPr txBox="1"/>
          <p:nvPr/>
        </p:nvSpPr>
        <p:spPr>
          <a:xfrm>
            <a:off x="1411702" y="8978466"/>
            <a:ext cx="489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rgbClr val="4C4747"/>
                </a:solidFill>
                <a:latin typeface="+mj-ea"/>
                <a:ea typeface="+mj-ea"/>
              </a:rPr>
              <a:t>하루 사용 횟수가 </a:t>
            </a:r>
            <a:r>
              <a:rPr lang="en-US" altLang="ko-KR" sz="1400" dirty="0">
                <a:solidFill>
                  <a:srgbClr val="4C4747"/>
                </a:solidFill>
                <a:latin typeface="+mj-ea"/>
                <a:ea typeface="+mj-ea"/>
              </a:rPr>
              <a:t>10</a:t>
            </a:r>
            <a:r>
              <a:rPr lang="ko-KR" altLang="en-US" sz="1400" dirty="0">
                <a:solidFill>
                  <a:srgbClr val="4C4747"/>
                </a:solidFill>
                <a:latin typeface="+mj-ea"/>
                <a:ea typeface="+mj-ea"/>
              </a:rPr>
              <a:t>이 넘어가는 것은 생략하고 그래프를 그렸음</a:t>
            </a:r>
            <a:endParaRPr lang="en-US" altLang="ko-KR" sz="1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2" name="Object 35">
            <a:extLst>
              <a:ext uri="{FF2B5EF4-FFF2-40B4-BE49-F238E27FC236}">
                <a16:creationId xmlns:a16="http://schemas.microsoft.com/office/drawing/2014/main" id="{B9D8AA31-A007-6DE8-53D2-A57E7EE4AEEA}"/>
              </a:ext>
            </a:extLst>
          </p:cNvPr>
          <p:cNvSpPr txBox="1"/>
          <p:nvPr/>
        </p:nvSpPr>
        <p:spPr>
          <a:xfrm>
            <a:off x="13335000" y="514506"/>
            <a:ext cx="3574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군집분석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3" name="Object 36">
            <a:extLst>
              <a:ext uri="{FF2B5EF4-FFF2-40B4-BE49-F238E27FC236}">
                <a16:creationId xmlns:a16="http://schemas.microsoft.com/office/drawing/2014/main" id="{4D27EF07-B4E4-794F-2A44-72EE16CC7544}"/>
              </a:ext>
            </a:extLst>
          </p:cNvPr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04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81961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9207243" y="11324695"/>
            <a:ext cx="3042806" cy="2830284"/>
            <a:chOff x="12212137" y="8369217"/>
            <a:chExt cx="3042806" cy="28302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12137" y="8369217"/>
              <a:ext cx="3042806" cy="2830284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C3FC52-45E3-A3B4-6590-B9208B2503ED}"/>
              </a:ext>
            </a:extLst>
          </p:cNvPr>
          <p:cNvSpPr txBox="1"/>
          <p:nvPr/>
        </p:nvSpPr>
        <p:spPr>
          <a:xfrm>
            <a:off x="1352984" y="2355228"/>
            <a:ext cx="1592392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4C4747"/>
                </a:solidFill>
                <a:effectLst/>
                <a:latin typeface="+mj-ea"/>
                <a:ea typeface="+mj-ea"/>
              </a:rPr>
              <a:t>한도조회 결과 확인까지 도달한 경우가 많은 것에 비해 대출 관리 기능 이용 횟수는 적은 편 </a:t>
            </a:r>
            <a:r>
              <a:rPr lang="ko-KR" altLang="en-US" sz="2000" dirty="0">
                <a:solidFill>
                  <a:srgbClr val="4C50BB"/>
                </a:solidFill>
                <a:effectLst/>
                <a:latin typeface="+mj-ea"/>
                <a:ea typeface="+mj-ea"/>
              </a:rPr>
              <a:t>→ 대출 관리 기능 활용 유도</a:t>
            </a:r>
            <a:endParaRPr lang="en-US" altLang="ko-KR" sz="2000" dirty="0">
              <a:solidFill>
                <a:srgbClr val="4C50BB"/>
              </a:solidFill>
              <a:effectLst/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대출을 관리한다는 것 자체에 생소할 확률이 높으므로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대출 관리의 수치적인 결과가 아닌 대출 관리의 기능 및 장점 홍보</a:t>
            </a:r>
            <a:endParaRPr lang="en-US" altLang="ko-KR" sz="2000" dirty="0">
              <a:solidFill>
                <a:srgbClr val="4C50BB"/>
              </a:solidFill>
              <a:latin typeface="+mj-ea"/>
              <a:ea typeface="+mj-ea"/>
            </a:endParaRPr>
          </a:p>
        </p:txBody>
      </p:sp>
      <p:pic>
        <p:nvPicPr>
          <p:cNvPr id="965" name="그림 964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A81B6EA2-CA04-7CAB-230A-A90578602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870450"/>
            <a:ext cx="5715000" cy="11733219"/>
          </a:xfrm>
          <a:prstGeom prst="rect">
            <a:avLst/>
          </a:prstGeom>
        </p:spPr>
      </p:pic>
      <p:sp>
        <p:nvSpPr>
          <p:cNvPr id="968" name="Object 5">
            <a:extLst>
              <a:ext uri="{FF2B5EF4-FFF2-40B4-BE49-F238E27FC236}">
                <a16:creationId xmlns:a16="http://schemas.microsoft.com/office/drawing/2014/main" id="{4DEC29A2-1DB2-A28D-3E92-A6C5476F657C}"/>
              </a:ext>
            </a:extLst>
          </p:cNvPr>
          <p:cNvSpPr txBox="1"/>
          <p:nvPr/>
        </p:nvSpPr>
        <p:spPr>
          <a:xfrm>
            <a:off x="8819203" y="4090616"/>
            <a:ext cx="31616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-15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Message 1</a:t>
            </a:r>
            <a:endParaRPr lang="en-US" sz="1400" spc="-150" dirty="0">
              <a:solidFill>
                <a:srgbClr val="4C50BB"/>
              </a:solidFill>
              <a:latin typeface="+mj-ea"/>
              <a:ea typeface="+mj-ea"/>
            </a:endParaRPr>
          </a:p>
        </p:txBody>
      </p:sp>
      <p:sp>
        <p:nvSpPr>
          <p:cNvPr id="969" name="Object 5">
            <a:extLst>
              <a:ext uri="{FF2B5EF4-FFF2-40B4-BE49-F238E27FC236}">
                <a16:creationId xmlns:a16="http://schemas.microsoft.com/office/drawing/2014/main" id="{76B78578-5596-D946-832B-A73CA12F7D85}"/>
              </a:ext>
            </a:extLst>
          </p:cNvPr>
          <p:cNvSpPr txBox="1"/>
          <p:nvPr/>
        </p:nvSpPr>
        <p:spPr>
          <a:xfrm>
            <a:off x="8819203" y="5846494"/>
            <a:ext cx="31616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-15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Message 2</a:t>
            </a:r>
            <a:endParaRPr lang="en-US" sz="1400" spc="-150" dirty="0">
              <a:solidFill>
                <a:srgbClr val="4C50BB"/>
              </a:solidFill>
              <a:latin typeface="+mj-ea"/>
              <a:ea typeface="+mj-ea"/>
            </a:endParaRPr>
          </a:p>
        </p:txBody>
      </p:sp>
      <p:sp>
        <p:nvSpPr>
          <p:cNvPr id="970" name="Object 5">
            <a:extLst>
              <a:ext uri="{FF2B5EF4-FFF2-40B4-BE49-F238E27FC236}">
                <a16:creationId xmlns:a16="http://schemas.microsoft.com/office/drawing/2014/main" id="{0BB6EC08-DBD8-6946-A0D7-10ADBA344DFD}"/>
              </a:ext>
            </a:extLst>
          </p:cNvPr>
          <p:cNvSpPr txBox="1"/>
          <p:nvPr/>
        </p:nvSpPr>
        <p:spPr>
          <a:xfrm>
            <a:off x="8911640" y="7818536"/>
            <a:ext cx="31616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-15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Message</a:t>
            </a:r>
            <a:r>
              <a:rPr lang="en-US" sz="2800" b="1" kern="0" spc="-15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 </a:t>
            </a:r>
            <a:r>
              <a:rPr lang="en-US" sz="2800" kern="0" spc="-15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3</a:t>
            </a:r>
            <a:endParaRPr lang="en-US" sz="1400" spc="-150" dirty="0">
              <a:solidFill>
                <a:srgbClr val="4C50BB"/>
              </a:solidFill>
              <a:latin typeface="+mj-ea"/>
              <a:ea typeface="+mj-ea"/>
            </a:endParaRPr>
          </a:p>
        </p:txBody>
      </p:sp>
      <p:sp>
        <p:nvSpPr>
          <p:cNvPr id="971" name="사각형: 둥근 모서리 970">
            <a:extLst>
              <a:ext uri="{FF2B5EF4-FFF2-40B4-BE49-F238E27FC236}">
                <a16:creationId xmlns:a16="http://schemas.microsoft.com/office/drawing/2014/main" id="{4B6CE2E2-6A2B-1434-3B55-FCB8969AB9AD}"/>
              </a:ext>
            </a:extLst>
          </p:cNvPr>
          <p:cNvSpPr/>
          <p:nvPr/>
        </p:nvSpPr>
        <p:spPr>
          <a:xfrm>
            <a:off x="8543608" y="4506474"/>
            <a:ext cx="7915592" cy="1366663"/>
          </a:xfrm>
          <a:prstGeom prst="roundRect">
            <a:avLst/>
          </a:prstGeom>
          <a:solidFill>
            <a:schemeClr val="bg1">
              <a:lumMod val="8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대출 상환 </a:t>
            </a:r>
            <a:r>
              <a:rPr lang="en-US" altLang="ko-KR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3</a:t>
            </a:r>
            <a:r>
              <a:rPr lang="ko-KR" altLang="en-US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요소인 대출금액</a:t>
            </a:r>
            <a:r>
              <a:rPr lang="en-US" altLang="ko-KR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상환기간</a:t>
            </a:r>
            <a:r>
              <a:rPr lang="en-US" altLang="ko-KR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계좌잔액</a:t>
            </a:r>
            <a:r>
              <a:rPr lang="en-US" altLang="ko-KR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ctr"/>
            <a:r>
              <a:rPr lang="ko-KR" altLang="en-US" sz="2000" b="1" dirty="0" err="1">
                <a:solidFill>
                  <a:srgbClr val="4C4747"/>
                </a:solidFill>
                <a:effectLst/>
                <a:latin typeface="+mj-ea"/>
                <a:ea typeface="+mj-ea"/>
              </a:rPr>
              <a:t>핀다에서</a:t>
            </a:r>
            <a:r>
              <a:rPr lang="ko-KR" altLang="en-US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2000" b="1" dirty="0" err="1">
                <a:solidFill>
                  <a:srgbClr val="4C4747"/>
                </a:solidFill>
                <a:effectLst/>
                <a:latin typeface="+mj-ea"/>
                <a:ea typeface="+mj-ea"/>
              </a:rPr>
              <a:t>알림받으며</a:t>
            </a:r>
            <a:r>
              <a:rPr lang="ko-KR" altLang="en-US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 손쉽게 관리해보세요</a:t>
            </a:r>
            <a:r>
              <a:rPr lang="en-US" altLang="ko-KR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.</a:t>
            </a:r>
            <a:endParaRPr lang="en-US" altLang="ko-KR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972" name="사각형: 둥근 모서리 971">
            <a:extLst>
              <a:ext uri="{FF2B5EF4-FFF2-40B4-BE49-F238E27FC236}">
                <a16:creationId xmlns:a16="http://schemas.microsoft.com/office/drawing/2014/main" id="{57419036-100C-A80C-5CA2-A4D452132BCF}"/>
              </a:ext>
            </a:extLst>
          </p:cNvPr>
          <p:cNvSpPr/>
          <p:nvPr/>
        </p:nvSpPr>
        <p:spPr>
          <a:xfrm>
            <a:off x="8602563" y="6271263"/>
            <a:ext cx="7934642" cy="1366663"/>
          </a:xfrm>
          <a:prstGeom prst="roundRect">
            <a:avLst/>
          </a:prstGeom>
          <a:solidFill>
            <a:schemeClr val="bg1">
              <a:lumMod val="8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rgbClr val="4C4747"/>
                </a:solidFill>
                <a:latin typeface="+mj-ea"/>
                <a:ea typeface="+mj-ea"/>
              </a:rPr>
              <a:t>핀다에서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 매달 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40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만명이 넘는 사람들이</a:t>
            </a:r>
            <a:endParaRPr lang="en-US" altLang="ko-KR" sz="2000" dirty="0">
              <a:solidFill>
                <a:srgbClr val="4C4747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보유하고 있는 대출을 손쉽게 </a:t>
            </a:r>
            <a:r>
              <a:rPr lang="ko-KR" altLang="en-US" sz="2000" dirty="0" err="1">
                <a:solidFill>
                  <a:srgbClr val="4C4747"/>
                </a:solidFill>
                <a:latin typeface="+mj-ea"/>
                <a:ea typeface="+mj-ea"/>
              </a:rPr>
              <a:t>관리받고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 있어요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. </a:t>
            </a:r>
            <a:endParaRPr lang="ko-KR" altLang="en-US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973" name="사각형: 둥근 모서리 972">
            <a:extLst>
              <a:ext uri="{FF2B5EF4-FFF2-40B4-BE49-F238E27FC236}">
                <a16:creationId xmlns:a16="http://schemas.microsoft.com/office/drawing/2014/main" id="{FCE8BA5E-017B-6CCF-A040-03D449C85114}"/>
              </a:ext>
            </a:extLst>
          </p:cNvPr>
          <p:cNvSpPr/>
          <p:nvPr/>
        </p:nvSpPr>
        <p:spPr>
          <a:xfrm>
            <a:off x="8621612" y="8236889"/>
            <a:ext cx="7915592" cy="1366663"/>
          </a:xfrm>
          <a:prstGeom prst="roundRect">
            <a:avLst/>
          </a:prstGeom>
          <a:solidFill>
            <a:schemeClr val="bg1">
              <a:lumMod val="8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이용자의 </a:t>
            </a:r>
            <a:r>
              <a:rPr lang="en-US" altLang="ko-KR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90%</a:t>
            </a:r>
            <a:r>
              <a:rPr lang="ko-KR" altLang="en-US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가 신용점수 방어를 경험한 대출 관리 서비스</a:t>
            </a:r>
            <a:r>
              <a:rPr lang="en-US" altLang="ko-KR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,</a:t>
            </a:r>
          </a:p>
          <a:p>
            <a:pPr algn="ctr"/>
            <a:r>
              <a:rPr lang="ko-KR" altLang="en-US" sz="2000" b="1" dirty="0">
                <a:solidFill>
                  <a:srgbClr val="4C4747"/>
                </a:solidFill>
                <a:latin typeface="+mj-ea"/>
                <a:ea typeface="+mj-ea"/>
              </a:rPr>
              <a:t>보유한 대출이 있다면 누구나 이용할 수 있어요</a:t>
            </a:r>
            <a:r>
              <a:rPr lang="en-US" altLang="ko-KR" sz="2000" b="1" dirty="0">
                <a:solidFill>
                  <a:srgbClr val="4C4747"/>
                </a:solidFill>
                <a:latin typeface="+mj-ea"/>
                <a:ea typeface="+mj-ea"/>
              </a:rPr>
              <a:t>.</a:t>
            </a:r>
            <a:endParaRPr lang="en-US" altLang="ko-KR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grpSp>
        <p:nvGrpSpPr>
          <p:cNvPr id="974" name="그룹 973">
            <a:extLst>
              <a:ext uri="{FF2B5EF4-FFF2-40B4-BE49-F238E27FC236}">
                <a16:creationId xmlns:a16="http://schemas.microsoft.com/office/drawing/2014/main" id="{5A8424BA-FCE7-EC98-BC22-DD4259E37FF1}"/>
              </a:ext>
            </a:extLst>
          </p:cNvPr>
          <p:cNvGrpSpPr/>
          <p:nvPr/>
        </p:nvGrpSpPr>
        <p:grpSpPr>
          <a:xfrm rot="3587639">
            <a:off x="7537853" y="4601823"/>
            <a:ext cx="715693" cy="1189304"/>
            <a:chOff x="4836371" y="3467100"/>
            <a:chExt cx="1278894" cy="2209800"/>
          </a:xfrm>
        </p:grpSpPr>
        <p:cxnSp>
          <p:nvCxnSpPr>
            <p:cNvPr id="975" name="직선 연결선 974">
              <a:extLst>
                <a:ext uri="{FF2B5EF4-FFF2-40B4-BE49-F238E27FC236}">
                  <a16:creationId xmlns:a16="http://schemas.microsoft.com/office/drawing/2014/main" id="{B51A8187-1EF0-5198-2ABA-CA50841893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6371" y="3562369"/>
              <a:ext cx="1193029" cy="211453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6" name="타원 975">
              <a:extLst>
                <a:ext uri="{FF2B5EF4-FFF2-40B4-BE49-F238E27FC236}">
                  <a16:creationId xmlns:a16="http://schemas.microsoft.com/office/drawing/2014/main" id="{D56EC602-B9AE-0022-2CCE-0A8132C58A27}"/>
                </a:ext>
              </a:extLst>
            </p:cNvPr>
            <p:cNvSpPr/>
            <p:nvPr/>
          </p:nvSpPr>
          <p:spPr>
            <a:xfrm>
              <a:off x="5971941" y="3467100"/>
              <a:ext cx="143324" cy="1433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2FD0BD2E-A9B6-869A-A319-72E45215EF36}"/>
              </a:ext>
            </a:extLst>
          </p:cNvPr>
          <p:cNvGrpSpPr/>
          <p:nvPr/>
        </p:nvGrpSpPr>
        <p:grpSpPr>
          <a:xfrm rot="3587639">
            <a:off x="7552903" y="6377922"/>
            <a:ext cx="749552" cy="1245569"/>
            <a:chOff x="4836371" y="3467100"/>
            <a:chExt cx="1278894" cy="2209800"/>
          </a:xfrm>
        </p:grpSpPr>
        <p:cxnSp>
          <p:nvCxnSpPr>
            <p:cNvPr id="978" name="직선 연결선 977">
              <a:extLst>
                <a:ext uri="{FF2B5EF4-FFF2-40B4-BE49-F238E27FC236}">
                  <a16:creationId xmlns:a16="http://schemas.microsoft.com/office/drawing/2014/main" id="{2074DA51-F14F-CA20-0A05-39170DC00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6371" y="3562369"/>
              <a:ext cx="1193029" cy="211453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9" name="타원 978">
              <a:extLst>
                <a:ext uri="{FF2B5EF4-FFF2-40B4-BE49-F238E27FC236}">
                  <a16:creationId xmlns:a16="http://schemas.microsoft.com/office/drawing/2014/main" id="{19CF457A-CD18-A33B-4C06-4F6985E636A5}"/>
                </a:ext>
              </a:extLst>
            </p:cNvPr>
            <p:cNvSpPr/>
            <p:nvPr/>
          </p:nvSpPr>
          <p:spPr>
            <a:xfrm>
              <a:off x="5971941" y="3467100"/>
              <a:ext cx="143324" cy="1433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980" name="그룹 979">
            <a:extLst>
              <a:ext uri="{FF2B5EF4-FFF2-40B4-BE49-F238E27FC236}">
                <a16:creationId xmlns:a16="http://schemas.microsoft.com/office/drawing/2014/main" id="{3BD95F2A-9CC0-A4CD-982A-2FF23B537108}"/>
              </a:ext>
            </a:extLst>
          </p:cNvPr>
          <p:cNvGrpSpPr/>
          <p:nvPr/>
        </p:nvGrpSpPr>
        <p:grpSpPr>
          <a:xfrm rot="3587639">
            <a:off x="7553555" y="8355149"/>
            <a:ext cx="760170" cy="1263213"/>
            <a:chOff x="4836371" y="3467100"/>
            <a:chExt cx="1278894" cy="2209800"/>
          </a:xfrm>
        </p:grpSpPr>
        <p:cxnSp>
          <p:nvCxnSpPr>
            <p:cNvPr id="981" name="직선 연결선 980">
              <a:extLst>
                <a:ext uri="{FF2B5EF4-FFF2-40B4-BE49-F238E27FC236}">
                  <a16:creationId xmlns:a16="http://schemas.microsoft.com/office/drawing/2014/main" id="{EB6990A5-6DA4-A403-4460-A311E7121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6371" y="3562369"/>
              <a:ext cx="1193029" cy="211453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2" name="타원 981">
              <a:extLst>
                <a:ext uri="{FF2B5EF4-FFF2-40B4-BE49-F238E27FC236}">
                  <a16:creationId xmlns:a16="http://schemas.microsoft.com/office/drawing/2014/main" id="{AE1D990A-BD77-7BFE-8353-A4C08D97A668}"/>
                </a:ext>
              </a:extLst>
            </p:cNvPr>
            <p:cNvSpPr/>
            <p:nvPr/>
          </p:nvSpPr>
          <p:spPr>
            <a:xfrm>
              <a:off x="5971941" y="3467100"/>
              <a:ext cx="143324" cy="1433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83" name="TextBox 982">
            <a:extLst>
              <a:ext uri="{FF2B5EF4-FFF2-40B4-BE49-F238E27FC236}">
                <a16:creationId xmlns:a16="http://schemas.microsoft.com/office/drawing/2014/main" id="{5B147B5F-EB51-C120-6DAD-A650A022EAEA}"/>
              </a:ext>
            </a:extLst>
          </p:cNvPr>
          <p:cNvSpPr txBox="1"/>
          <p:nvPr/>
        </p:nvSpPr>
        <p:spPr>
          <a:xfrm>
            <a:off x="8341192" y="4480554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나눔스퀘어_ac Bold" panose="020B0600000101010101" pitchFamily="50" charset="-127"/>
              </a:rPr>
              <a:t>“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  <a:ea typeface="나눔스퀘어_ac Bold" panose="020B0600000101010101" pitchFamily="50" charset="-127"/>
            </a:endParaRPr>
          </a:p>
        </p:txBody>
      </p:sp>
      <p:sp>
        <p:nvSpPr>
          <p:cNvPr id="984" name="TextBox 983">
            <a:extLst>
              <a:ext uri="{FF2B5EF4-FFF2-40B4-BE49-F238E27FC236}">
                <a16:creationId xmlns:a16="http://schemas.microsoft.com/office/drawing/2014/main" id="{978C87C0-F8B5-38E3-40E0-8D6165E244E3}"/>
              </a:ext>
            </a:extLst>
          </p:cNvPr>
          <p:cNvSpPr txBox="1"/>
          <p:nvPr/>
        </p:nvSpPr>
        <p:spPr>
          <a:xfrm>
            <a:off x="16165408" y="5121037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나눔스퀘어_ac Bold" panose="020B0600000101010101" pitchFamily="50" charset="-127"/>
              </a:rPr>
              <a:t>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  <a:ea typeface="나눔스퀘어_ac Bold" panose="020B0600000101010101" pitchFamily="50" charset="-127"/>
            </a:endParaRPr>
          </a:p>
        </p:txBody>
      </p:sp>
      <p:sp>
        <p:nvSpPr>
          <p:cNvPr id="985" name="TextBox 984">
            <a:extLst>
              <a:ext uri="{FF2B5EF4-FFF2-40B4-BE49-F238E27FC236}">
                <a16:creationId xmlns:a16="http://schemas.microsoft.com/office/drawing/2014/main" id="{E148A3C1-75E4-90A0-DCF6-D727F3FFE3E8}"/>
              </a:ext>
            </a:extLst>
          </p:cNvPr>
          <p:cNvSpPr txBox="1"/>
          <p:nvPr/>
        </p:nvSpPr>
        <p:spPr>
          <a:xfrm>
            <a:off x="8379148" y="618235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나눔스퀘어_ac Bold" panose="020B0600000101010101" pitchFamily="50" charset="-127"/>
              </a:rPr>
              <a:t>“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  <a:ea typeface="나눔스퀘어_ac Bold" panose="020B0600000101010101" pitchFamily="50" charset="-127"/>
            </a:endParaRPr>
          </a:p>
        </p:txBody>
      </p:sp>
      <p:sp>
        <p:nvSpPr>
          <p:cNvPr id="986" name="TextBox 985">
            <a:extLst>
              <a:ext uri="{FF2B5EF4-FFF2-40B4-BE49-F238E27FC236}">
                <a16:creationId xmlns:a16="http://schemas.microsoft.com/office/drawing/2014/main" id="{3E0B01E8-6BFB-33C5-FF0D-888DD290614E}"/>
              </a:ext>
            </a:extLst>
          </p:cNvPr>
          <p:cNvSpPr txBox="1"/>
          <p:nvPr/>
        </p:nvSpPr>
        <p:spPr>
          <a:xfrm>
            <a:off x="16125359" y="6822833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나눔스퀘어_ac Bold" panose="020B0600000101010101" pitchFamily="50" charset="-127"/>
              </a:rPr>
              <a:t>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  <a:ea typeface="나눔스퀘어_ac Bold" panose="020B0600000101010101" pitchFamily="50" charset="-127"/>
            </a:endParaRPr>
          </a:p>
        </p:txBody>
      </p:sp>
      <p:sp>
        <p:nvSpPr>
          <p:cNvPr id="987" name="TextBox 986">
            <a:extLst>
              <a:ext uri="{FF2B5EF4-FFF2-40B4-BE49-F238E27FC236}">
                <a16:creationId xmlns:a16="http://schemas.microsoft.com/office/drawing/2014/main" id="{2605C307-0F68-1EB6-FC35-187D3B4F68C9}"/>
              </a:ext>
            </a:extLst>
          </p:cNvPr>
          <p:cNvSpPr txBox="1"/>
          <p:nvPr/>
        </p:nvSpPr>
        <p:spPr>
          <a:xfrm>
            <a:off x="8379148" y="8213499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나눔스퀘어_ac Bold" panose="020B0600000101010101" pitchFamily="50" charset="-127"/>
              </a:rPr>
              <a:t>“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  <a:ea typeface="나눔스퀘어_ac Bold" panose="020B0600000101010101" pitchFamily="50" charset="-127"/>
            </a:endParaRPr>
          </a:p>
        </p:txBody>
      </p:sp>
      <p:sp>
        <p:nvSpPr>
          <p:cNvPr id="988" name="TextBox 987">
            <a:extLst>
              <a:ext uri="{FF2B5EF4-FFF2-40B4-BE49-F238E27FC236}">
                <a16:creationId xmlns:a16="http://schemas.microsoft.com/office/drawing/2014/main" id="{D817209D-DD32-F1BE-340A-6694C084D06B}"/>
              </a:ext>
            </a:extLst>
          </p:cNvPr>
          <p:cNvSpPr txBox="1"/>
          <p:nvPr/>
        </p:nvSpPr>
        <p:spPr>
          <a:xfrm>
            <a:off x="16125359" y="8853982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나눔스퀘어_ac Bold" panose="020B0600000101010101" pitchFamily="50" charset="-127"/>
              </a:rPr>
              <a:t>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  <a:ea typeface="나눔스퀘어_ac Bold" panose="020B0600000101010101" pitchFamily="50" charset="-127"/>
            </a:endParaRPr>
          </a:p>
        </p:txBody>
      </p:sp>
      <p:pic>
        <p:nvPicPr>
          <p:cNvPr id="995" name="그림 994">
            <a:extLst>
              <a:ext uri="{FF2B5EF4-FFF2-40B4-BE49-F238E27FC236}">
                <a16:creationId xmlns:a16="http://schemas.microsoft.com/office/drawing/2014/main" id="{67EE0971-1EE4-17A3-C4B2-9D6B51EB9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156" y="5245367"/>
            <a:ext cx="5069164" cy="8178251"/>
          </a:xfrm>
          <a:prstGeom prst="rect">
            <a:avLst/>
          </a:prstGeom>
        </p:spPr>
      </p:pic>
      <p:sp>
        <p:nvSpPr>
          <p:cNvPr id="3" name="Object 35">
            <a:extLst>
              <a:ext uri="{FF2B5EF4-FFF2-40B4-BE49-F238E27FC236}">
                <a16:creationId xmlns:a16="http://schemas.microsoft.com/office/drawing/2014/main" id="{BA5445C0-23C0-6D07-8161-B177629DCE2A}"/>
              </a:ext>
            </a:extLst>
          </p:cNvPr>
          <p:cNvSpPr txBox="1"/>
          <p:nvPr/>
        </p:nvSpPr>
        <p:spPr>
          <a:xfrm>
            <a:off x="13487753" y="545283"/>
            <a:ext cx="35741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400" kern="0" spc="-1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군집분석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4" name="Object 36">
            <a:extLst>
              <a:ext uri="{FF2B5EF4-FFF2-40B4-BE49-F238E27FC236}">
                <a16:creationId xmlns:a16="http://schemas.microsoft.com/office/drawing/2014/main" id="{4E87CD1A-01FC-BE32-64F6-0030629AE4F0}"/>
              </a:ext>
            </a:extLst>
          </p:cNvPr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04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49255A09-4856-8498-C005-855D9ABBEAAD}"/>
              </a:ext>
            </a:extLst>
          </p:cNvPr>
          <p:cNvSpPr txBox="1"/>
          <p:nvPr/>
        </p:nvSpPr>
        <p:spPr>
          <a:xfrm>
            <a:off x="1147314" y="1198924"/>
            <a:ext cx="891108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300" dirty="0">
                <a:solidFill>
                  <a:srgbClr val="4C50BB"/>
                </a:solidFill>
                <a:latin typeface="+mj-ea"/>
                <a:ea typeface="+mj-ea"/>
              </a:rPr>
              <a:t>군집</a:t>
            </a:r>
            <a:r>
              <a:rPr lang="en-US" altLang="ko-KR" sz="5400" kern="0" spc="300" dirty="0">
                <a:solidFill>
                  <a:srgbClr val="4C50BB"/>
                </a:solidFill>
                <a:latin typeface="+mj-ea"/>
                <a:ea typeface="+mj-ea"/>
              </a:rPr>
              <a:t>2 </a:t>
            </a:r>
            <a:r>
              <a:rPr lang="ko-KR" altLang="en-US" sz="3600" dirty="0">
                <a:solidFill>
                  <a:srgbClr val="4C4747"/>
                </a:solidFill>
                <a:latin typeface="+mj-ea"/>
                <a:ea typeface="+mj-ea"/>
              </a:rPr>
              <a:t>대출관리 서비스 이용을 유도할 고객 </a:t>
            </a:r>
            <a:endParaRPr lang="ko-KR" altLang="en-US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9D56C76-09DE-89D4-5A22-963B53F34560}"/>
              </a:ext>
            </a:extLst>
          </p:cNvPr>
          <p:cNvCxnSpPr>
            <a:cxnSpLocks/>
          </p:cNvCxnSpPr>
          <p:nvPr/>
        </p:nvCxnSpPr>
        <p:spPr>
          <a:xfrm>
            <a:off x="1250773" y="2095500"/>
            <a:ext cx="8489795" cy="0"/>
          </a:xfrm>
          <a:prstGeom prst="line">
            <a:avLst/>
          </a:prstGeom>
          <a:ln w="25400">
            <a:solidFill>
              <a:srgbClr val="4C50BB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03">
            <a:extLst>
              <a:ext uri="{FF2B5EF4-FFF2-40B4-BE49-F238E27FC236}">
                <a16:creationId xmlns:a16="http://schemas.microsoft.com/office/drawing/2014/main" id="{ADEA128E-1484-3948-779F-959A4EF42610}"/>
              </a:ext>
            </a:extLst>
          </p:cNvPr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12" name="Object 14">
              <a:extLst>
                <a:ext uri="{FF2B5EF4-FFF2-40B4-BE49-F238E27FC236}">
                  <a16:creationId xmlns:a16="http://schemas.microsoft.com/office/drawing/2014/main" id="{508F30E1-D18D-2B42-D961-0A8D11220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13" name="Object 15">
              <a:extLst>
                <a:ext uri="{FF2B5EF4-FFF2-40B4-BE49-F238E27FC236}">
                  <a16:creationId xmlns:a16="http://schemas.microsoft.com/office/drawing/2014/main" id="{14C8CA46-B228-B7D7-9A2A-ABA8ED1D2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5C323F7E-38AD-B011-C8A2-458D217EE771}"/>
              </a:ext>
            </a:extLst>
          </p:cNvPr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15" name="Object 7">
              <a:extLst>
                <a:ext uri="{FF2B5EF4-FFF2-40B4-BE49-F238E27FC236}">
                  <a16:creationId xmlns:a16="http://schemas.microsoft.com/office/drawing/2014/main" id="{4A158C46-010A-01D3-A4AC-26CAE5CFC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157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3487753" y="545283"/>
            <a:ext cx="35741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400" kern="0" spc="-1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군집분석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04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EBA42-E6CE-090E-2C7D-69132F14484E}"/>
              </a:ext>
            </a:extLst>
          </p:cNvPr>
          <p:cNvSpPr txBox="1"/>
          <p:nvPr/>
        </p:nvSpPr>
        <p:spPr>
          <a:xfrm>
            <a:off x="1250773" y="2304990"/>
            <a:ext cx="11554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대출관리 서비스와 신용정보 조회 서비스를 종종 이용하는 반면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한도조회 서비스를 별로 이용하지 않는 경향의 고객</a:t>
            </a:r>
            <a:endParaRPr lang="en-US" altLang="ko-KR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1EEF9F-6DAF-2BE4-F276-E5609C3FAD4E}"/>
              </a:ext>
            </a:extLst>
          </p:cNvPr>
          <p:cNvSpPr txBox="1"/>
          <p:nvPr/>
        </p:nvSpPr>
        <p:spPr>
          <a:xfrm>
            <a:off x="1295400" y="3317509"/>
            <a:ext cx="680720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군집</a:t>
            </a:r>
            <a:r>
              <a:rPr lang="en-US" altLang="ko-KR" sz="2000" dirty="0">
                <a:solidFill>
                  <a:srgbClr val="4C50BB"/>
                </a:solidFill>
                <a:latin typeface="+mj-ea"/>
                <a:ea typeface="+mj-ea"/>
              </a:rPr>
              <a:t>3 </a:t>
            </a: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분포</a:t>
            </a:r>
            <a:endParaRPr lang="en-US" altLang="ko-KR" sz="2000" dirty="0">
              <a:solidFill>
                <a:srgbClr val="4C50BB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5AD9F1-8398-7DFD-0A03-66EC3D67FEDE}"/>
              </a:ext>
            </a:extLst>
          </p:cNvPr>
          <p:cNvSpPr txBox="1"/>
          <p:nvPr/>
        </p:nvSpPr>
        <p:spPr>
          <a:xfrm>
            <a:off x="12115800" y="3657450"/>
            <a:ext cx="680720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군집</a:t>
            </a:r>
            <a:r>
              <a:rPr lang="en-US" altLang="ko-KR" sz="2000" dirty="0">
                <a:solidFill>
                  <a:srgbClr val="4C50BB"/>
                </a:solidFill>
                <a:latin typeface="+mj-ea"/>
                <a:ea typeface="+mj-ea"/>
              </a:rPr>
              <a:t>3</a:t>
            </a:r>
            <a:r>
              <a:rPr lang="en-US" altLang="ko-KR" sz="2000">
                <a:solidFill>
                  <a:srgbClr val="4C50BB"/>
                </a:solidFill>
                <a:latin typeface="+mj-ea"/>
                <a:ea typeface="+mj-ea"/>
              </a:rPr>
              <a:t> </a:t>
            </a: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해석</a:t>
            </a:r>
            <a:endParaRPr lang="en-US" altLang="ko-KR" sz="2000" dirty="0">
              <a:solidFill>
                <a:srgbClr val="4C50BB"/>
              </a:solidFill>
              <a:latin typeface="+mj-ea"/>
              <a:ea typeface="+mj-ea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C9CB6F0-9726-CCD9-2FE6-D116C34F6247}"/>
              </a:ext>
            </a:extLst>
          </p:cNvPr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CB0A0A64-314E-1B34-900D-AC3D02C67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47314" y="1198924"/>
            <a:ext cx="873003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300" dirty="0">
                <a:solidFill>
                  <a:srgbClr val="4C50BB"/>
                </a:solidFill>
                <a:latin typeface="+mj-ea"/>
                <a:ea typeface="+mj-ea"/>
              </a:rPr>
              <a:t>군집</a:t>
            </a:r>
            <a:r>
              <a:rPr lang="en-US" altLang="ko-KR" sz="5400" kern="0" spc="300" dirty="0">
                <a:solidFill>
                  <a:srgbClr val="4C50BB"/>
                </a:solidFill>
                <a:latin typeface="+mj-ea"/>
                <a:ea typeface="+mj-ea"/>
              </a:rPr>
              <a:t>3 </a:t>
            </a:r>
            <a:r>
              <a:rPr lang="ko-KR" altLang="en-US" sz="3600" dirty="0">
                <a:solidFill>
                  <a:srgbClr val="4C4747"/>
                </a:solidFill>
                <a:latin typeface="+mj-ea"/>
                <a:ea typeface="+mj-ea"/>
              </a:rPr>
              <a:t>한도조회 서비스 이용을 유도할 고객</a:t>
            </a:r>
            <a:endParaRPr lang="ko-KR" altLang="en-US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9359BFA-7933-F640-6F2B-2B6C442E46E0}"/>
              </a:ext>
            </a:extLst>
          </p:cNvPr>
          <p:cNvCxnSpPr>
            <a:cxnSpLocks/>
          </p:cNvCxnSpPr>
          <p:nvPr/>
        </p:nvCxnSpPr>
        <p:spPr>
          <a:xfrm>
            <a:off x="1223275" y="2114634"/>
            <a:ext cx="8517293" cy="0"/>
          </a:xfrm>
          <a:prstGeom prst="line">
            <a:avLst/>
          </a:prstGeom>
          <a:ln w="25400">
            <a:solidFill>
              <a:srgbClr val="4C50BB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9106264-3576-2535-DD9F-856FE2795FE5}"/>
              </a:ext>
            </a:extLst>
          </p:cNvPr>
          <p:cNvSpPr/>
          <p:nvPr/>
        </p:nvSpPr>
        <p:spPr>
          <a:xfrm>
            <a:off x="12496164" y="6460260"/>
            <a:ext cx="1924050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한도조회 서비스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8ADC06B-F2E8-90B9-BDC2-1E56D71BE674}"/>
              </a:ext>
            </a:extLst>
          </p:cNvPr>
          <p:cNvSpPr/>
          <p:nvPr/>
        </p:nvSpPr>
        <p:spPr>
          <a:xfrm>
            <a:off x="15274656" y="6460260"/>
            <a:ext cx="2458646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거의 사용하지 않음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AF0A6A5-F3E3-C377-EB75-106908DD3A5D}"/>
              </a:ext>
            </a:extLst>
          </p:cNvPr>
          <p:cNvSpPr/>
          <p:nvPr/>
        </p:nvSpPr>
        <p:spPr>
          <a:xfrm>
            <a:off x="14761502" y="6695084"/>
            <a:ext cx="228600" cy="228600"/>
          </a:xfrm>
          <a:prstGeom prst="rightArrow">
            <a:avLst/>
          </a:prstGeom>
          <a:solidFill>
            <a:srgbClr val="A5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0DB3F80-D53C-DDC9-0064-2CA0C80CCDC3}"/>
              </a:ext>
            </a:extLst>
          </p:cNvPr>
          <p:cNvSpPr/>
          <p:nvPr/>
        </p:nvSpPr>
        <p:spPr>
          <a:xfrm>
            <a:off x="12496164" y="5473561"/>
            <a:ext cx="1924050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4C4747"/>
                </a:solidFill>
                <a:latin typeface="+mj-ea"/>
                <a:ea typeface="+mj-ea"/>
              </a:rPr>
              <a:t>KCB </a:t>
            </a:r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신용정보 조회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EA8ED0D-CC0B-30FF-FBF1-0CF3AF58EC95}"/>
              </a:ext>
            </a:extLst>
          </p:cNvPr>
          <p:cNvSpPr/>
          <p:nvPr/>
        </p:nvSpPr>
        <p:spPr>
          <a:xfrm>
            <a:off x="15274656" y="5473561"/>
            <a:ext cx="2458646" cy="703816"/>
          </a:xfrm>
          <a:prstGeom prst="roundRect">
            <a:avLst/>
          </a:prstGeom>
          <a:solidFill>
            <a:srgbClr val="ECEDF6"/>
          </a:solidFill>
          <a:ln w="19050">
            <a:solidFill>
              <a:srgbClr val="4C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조금 사용하는 편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CEEB6BC4-348F-740E-C14B-AC98110B3867}"/>
              </a:ext>
            </a:extLst>
          </p:cNvPr>
          <p:cNvSpPr/>
          <p:nvPr/>
        </p:nvSpPr>
        <p:spPr>
          <a:xfrm>
            <a:off x="14761502" y="5708385"/>
            <a:ext cx="228600" cy="228600"/>
          </a:xfrm>
          <a:prstGeom prst="rightArrow">
            <a:avLst/>
          </a:prstGeom>
          <a:solidFill>
            <a:srgbClr val="A5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0F1CE3F-879D-E7AF-DC53-56C927BADAC5}"/>
              </a:ext>
            </a:extLst>
          </p:cNvPr>
          <p:cNvSpPr/>
          <p:nvPr/>
        </p:nvSpPr>
        <p:spPr>
          <a:xfrm>
            <a:off x="12498770" y="4480748"/>
            <a:ext cx="1924050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핀다 앱 실행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090C46A-587D-0D9F-2641-2D8C667ABF76}"/>
              </a:ext>
            </a:extLst>
          </p:cNvPr>
          <p:cNvSpPr/>
          <p:nvPr/>
        </p:nvSpPr>
        <p:spPr>
          <a:xfrm>
            <a:off x="15277262" y="4480748"/>
            <a:ext cx="2458646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일 평균 </a:t>
            </a:r>
            <a:r>
              <a:rPr lang="en-US" altLang="ko-KR" sz="1600" dirty="0">
                <a:solidFill>
                  <a:srgbClr val="4C4747"/>
                </a:solidFill>
                <a:latin typeface="+mj-ea"/>
                <a:ea typeface="+mj-ea"/>
              </a:rPr>
              <a:t>1~3</a:t>
            </a:r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번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1B425FC8-BE50-C8B5-3918-D49685573613}"/>
              </a:ext>
            </a:extLst>
          </p:cNvPr>
          <p:cNvSpPr/>
          <p:nvPr/>
        </p:nvSpPr>
        <p:spPr>
          <a:xfrm>
            <a:off x="14761502" y="4687514"/>
            <a:ext cx="228600" cy="228600"/>
          </a:xfrm>
          <a:prstGeom prst="rightArrow">
            <a:avLst/>
          </a:prstGeom>
          <a:solidFill>
            <a:srgbClr val="A5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CFD650B-FE0B-27D8-4EEF-6D0B03180E11}"/>
              </a:ext>
            </a:extLst>
          </p:cNvPr>
          <p:cNvSpPr/>
          <p:nvPr/>
        </p:nvSpPr>
        <p:spPr>
          <a:xfrm>
            <a:off x="12496164" y="7448833"/>
            <a:ext cx="1924050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대출관리 서비스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B5AC7E1-BAA5-DD12-2E3D-D55207A4E661}"/>
              </a:ext>
            </a:extLst>
          </p:cNvPr>
          <p:cNvSpPr/>
          <p:nvPr/>
        </p:nvSpPr>
        <p:spPr>
          <a:xfrm>
            <a:off x="15274656" y="7448833"/>
            <a:ext cx="2458646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일 평균 </a:t>
            </a:r>
            <a:r>
              <a:rPr lang="en-US" altLang="ko-KR" sz="1600" dirty="0">
                <a:solidFill>
                  <a:srgbClr val="4C4747"/>
                </a:solidFill>
                <a:latin typeface="+mj-ea"/>
                <a:ea typeface="+mj-ea"/>
              </a:rPr>
              <a:t>1~3</a:t>
            </a:r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번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21BEBFDA-D265-AB04-9E8A-99EEAD32CEE0}"/>
              </a:ext>
            </a:extLst>
          </p:cNvPr>
          <p:cNvSpPr/>
          <p:nvPr/>
        </p:nvSpPr>
        <p:spPr>
          <a:xfrm>
            <a:off x="14761502" y="7683657"/>
            <a:ext cx="228600" cy="228600"/>
          </a:xfrm>
          <a:prstGeom prst="rightArrow">
            <a:avLst/>
          </a:prstGeom>
          <a:solidFill>
            <a:srgbClr val="A5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3D2D55-9065-94EF-69B5-2025CBBA3B43}"/>
              </a:ext>
            </a:extLst>
          </p:cNvPr>
          <p:cNvSpPr txBox="1"/>
          <p:nvPr/>
        </p:nvSpPr>
        <p:spPr>
          <a:xfrm>
            <a:off x="1411702" y="8978466"/>
            <a:ext cx="489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rgbClr val="4C4747"/>
                </a:solidFill>
                <a:latin typeface="+mj-ea"/>
                <a:ea typeface="+mj-ea"/>
              </a:rPr>
              <a:t>하루 사용 횟수가 </a:t>
            </a:r>
            <a:r>
              <a:rPr lang="en-US" altLang="ko-KR" sz="1400" dirty="0">
                <a:solidFill>
                  <a:srgbClr val="4C4747"/>
                </a:solidFill>
                <a:latin typeface="+mj-ea"/>
                <a:ea typeface="+mj-ea"/>
              </a:rPr>
              <a:t>10</a:t>
            </a:r>
            <a:r>
              <a:rPr lang="ko-KR" altLang="en-US" sz="1400" dirty="0">
                <a:solidFill>
                  <a:srgbClr val="4C4747"/>
                </a:solidFill>
                <a:latin typeface="+mj-ea"/>
                <a:ea typeface="+mj-ea"/>
              </a:rPr>
              <a:t>이 넘어가는 것은 생략하고 그래프를 그렸음</a:t>
            </a:r>
            <a:endParaRPr lang="en-US" altLang="ko-KR" sz="1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2CD5FF0-96E8-710F-6785-1131C29A5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16" y="4125335"/>
            <a:ext cx="103441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422850-22A8-A382-FD7F-729C9C397C45}"/>
              </a:ext>
            </a:extLst>
          </p:cNvPr>
          <p:cNvSpPr txBox="1"/>
          <p:nvPr/>
        </p:nvSpPr>
        <p:spPr>
          <a:xfrm>
            <a:off x="9430216" y="6541195"/>
            <a:ext cx="15055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한도조회 결과 확인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318FAC-1AB8-EDEA-AB90-550B5D999DEC}"/>
              </a:ext>
            </a:extLst>
          </p:cNvPr>
          <p:cNvSpPr txBox="1"/>
          <p:nvPr/>
        </p:nvSpPr>
        <p:spPr>
          <a:xfrm>
            <a:off x="5820746" y="4008594"/>
            <a:ext cx="153041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KCB</a:t>
            </a:r>
            <a:r>
              <a:rPr lang="ko-KR" altLang="en-US" sz="1400" dirty="0">
                <a:latin typeface="+mj-ea"/>
                <a:ea typeface="+mj-ea"/>
              </a:rPr>
              <a:t> 신용정보 조회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D63393-8681-5837-7AD2-56671DC7726A}"/>
              </a:ext>
            </a:extLst>
          </p:cNvPr>
          <p:cNvSpPr txBox="1"/>
          <p:nvPr/>
        </p:nvSpPr>
        <p:spPr>
          <a:xfrm>
            <a:off x="2514600" y="4008595"/>
            <a:ext cx="104387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핀다 앱 실행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77D58C-EF31-8435-1DA7-85CED3C17FC7}"/>
              </a:ext>
            </a:extLst>
          </p:cNvPr>
          <p:cNvSpPr txBox="1"/>
          <p:nvPr/>
        </p:nvSpPr>
        <p:spPr>
          <a:xfrm>
            <a:off x="5498157" y="6541195"/>
            <a:ext cx="21755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한도조회 시작하기 버튼 클릭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5022B8-A8A8-4295-1990-39944E534D7B}"/>
              </a:ext>
            </a:extLst>
          </p:cNvPr>
          <p:cNvSpPr txBox="1"/>
          <p:nvPr/>
        </p:nvSpPr>
        <p:spPr>
          <a:xfrm>
            <a:off x="9353271" y="4008594"/>
            <a:ext cx="165942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대출관리 서비스 이용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684D7D-585F-AFFF-7721-673B46A4D8FA}"/>
              </a:ext>
            </a:extLst>
          </p:cNvPr>
          <p:cNvSpPr txBox="1"/>
          <p:nvPr/>
        </p:nvSpPr>
        <p:spPr>
          <a:xfrm>
            <a:off x="1953549" y="6541194"/>
            <a:ext cx="21659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한도조회 </a:t>
            </a:r>
            <a:r>
              <a:rPr lang="ko-KR" altLang="en-US" sz="1400" dirty="0" err="1">
                <a:latin typeface="+mj-ea"/>
                <a:ea typeface="+mj-ea"/>
              </a:rPr>
              <a:t>인트로</a:t>
            </a:r>
            <a:r>
              <a:rPr lang="ko-KR" altLang="en-US" sz="1400" dirty="0">
                <a:latin typeface="+mj-ea"/>
                <a:ea typeface="+mj-ea"/>
              </a:rPr>
              <a:t> 페이지 조회</a:t>
            </a:r>
          </a:p>
        </p:txBody>
      </p:sp>
    </p:spTree>
    <p:extLst>
      <p:ext uri="{BB962C8B-B14F-4D97-AF65-F5344CB8AC3E}">
        <p14:creationId xmlns:p14="http://schemas.microsoft.com/office/powerpoint/2010/main" val="2868681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630560" y="2316995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9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6 Bold" pitchFamily="34" charset="0"/>
              </a:rPr>
              <a:t>01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93420" y="5127400"/>
            <a:ext cx="1043173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6400" kern="0" dirty="0">
                <a:solidFill>
                  <a:srgbClr val="FFFFFF"/>
                </a:solidFill>
                <a:latin typeface="+mj-ea"/>
                <a:ea typeface="+mj-ea"/>
                <a:cs typeface="S-Core Dream 6 Bold" pitchFamily="34" charset="0"/>
              </a:rPr>
              <a:t>데이터 소개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76670" y="6631162"/>
            <a:ext cx="894370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000" kern="0" dirty="0">
                <a:solidFill>
                  <a:srgbClr val="FFFFFF"/>
                </a:solidFill>
                <a:latin typeface="+mj-ea"/>
                <a:ea typeface="+mj-ea"/>
                <a:cs typeface="S-Core Dream 5 Medium" pitchFamily="34" charset="0"/>
              </a:rPr>
              <a:t>Data Introduction</a:t>
            </a:r>
            <a:endParaRPr lang="en-US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B6C3FC52-45E3-A3B4-6590-B9208B2503ED}"/>
              </a:ext>
            </a:extLst>
          </p:cNvPr>
          <p:cNvSpPr txBox="1"/>
          <p:nvPr/>
        </p:nvSpPr>
        <p:spPr>
          <a:xfrm>
            <a:off x="1352984" y="2355228"/>
            <a:ext cx="1592392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4C4747"/>
                </a:solidFill>
                <a:effectLst/>
                <a:latin typeface="+mj-ea"/>
                <a:ea typeface="+mj-ea"/>
              </a:rPr>
              <a:t>대출 관리 서비스 이용 횟수가 많은 것에 비해 한도 조회 결과 확인 횟수는 적은 편 </a:t>
            </a:r>
            <a:r>
              <a:rPr lang="ko-KR" altLang="en-US" sz="2000" dirty="0">
                <a:solidFill>
                  <a:srgbClr val="4C50BB"/>
                </a:solidFill>
                <a:effectLst/>
                <a:latin typeface="+mj-ea"/>
                <a:ea typeface="+mj-ea"/>
              </a:rPr>
              <a:t>→ 한도 조회기능 활용 유도</a:t>
            </a:r>
            <a:endParaRPr lang="en-US" altLang="ko-KR" sz="2000" dirty="0">
              <a:solidFill>
                <a:srgbClr val="4C50BB"/>
              </a:solidFill>
              <a:effectLst/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한도 조회를 위한 정보 입력이 생소할 확률이 높으므로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다양한 대출 </a:t>
            </a:r>
            <a:r>
              <a:rPr lang="ko-KR" altLang="en-US" sz="2000" dirty="0" err="1">
                <a:solidFill>
                  <a:srgbClr val="4C50BB"/>
                </a:solidFill>
                <a:latin typeface="+mj-ea"/>
                <a:ea typeface="+mj-ea"/>
              </a:rPr>
              <a:t>목적별</a:t>
            </a: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 상품 및 한도 조회를 통해 얻을 수 있는 시간적 </a:t>
            </a:r>
            <a:r>
              <a:rPr lang="en-US" altLang="ko-KR" sz="2000" dirty="0">
                <a:solidFill>
                  <a:srgbClr val="4C50BB"/>
                </a:solidFill>
                <a:latin typeface="+mj-ea"/>
                <a:ea typeface="+mj-ea"/>
              </a:rPr>
              <a:t>• </a:t>
            </a: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경제적 이득 홍보</a:t>
            </a:r>
            <a:endParaRPr lang="en-US" altLang="ko-KR" sz="2000" dirty="0">
              <a:solidFill>
                <a:srgbClr val="4C50BB"/>
              </a:solidFill>
              <a:latin typeface="+mj-ea"/>
              <a:ea typeface="+mj-ea"/>
            </a:endParaRPr>
          </a:p>
        </p:txBody>
      </p: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2C21531A-270E-E266-4C55-20601AE9DA05}"/>
              </a:ext>
            </a:extLst>
          </p:cNvPr>
          <p:cNvGrpSpPr/>
          <p:nvPr/>
        </p:nvGrpSpPr>
        <p:grpSpPr>
          <a:xfrm>
            <a:off x="9207243" y="11324695"/>
            <a:ext cx="3042806" cy="2830284"/>
            <a:chOff x="12212137" y="8369217"/>
            <a:chExt cx="3042806" cy="2830284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69C4AED9-1E9B-6224-7F35-377B8C905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12137" y="8369217"/>
              <a:ext cx="3042806" cy="2830284"/>
            </a:xfrm>
            <a:prstGeom prst="rect">
              <a:avLst/>
            </a:prstGeom>
          </p:spPr>
        </p:pic>
      </p:grpSp>
      <p:pic>
        <p:nvPicPr>
          <p:cNvPr id="11" name="그림 10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466CD84B-DC96-C253-E51F-61A3DD638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870450"/>
            <a:ext cx="5715000" cy="11733219"/>
          </a:xfrm>
          <a:prstGeom prst="rect">
            <a:avLst/>
          </a:prstGeom>
        </p:spPr>
      </p:pic>
      <p:sp>
        <p:nvSpPr>
          <p:cNvPr id="15" name="Object 5">
            <a:extLst>
              <a:ext uri="{FF2B5EF4-FFF2-40B4-BE49-F238E27FC236}">
                <a16:creationId xmlns:a16="http://schemas.microsoft.com/office/drawing/2014/main" id="{D84A01F4-DA90-280D-CCCA-F42A3DAC8040}"/>
              </a:ext>
            </a:extLst>
          </p:cNvPr>
          <p:cNvSpPr txBox="1"/>
          <p:nvPr/>
        </p:nvSpPr>
        <p:spPr>
          <a:xfrm>
            <a:off x="8819203" y="4090616"/>
            <a:ext cx="31616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-15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Message 1</a:t>
            </a:r>
            <a:endParaRPr lang="en-US" sz="1400" spc="-150" dirty="0">
              <a:solidFill>
                <a:srgbClr val="4C50BB"/>
              </a:solidFill>
              <a:latin typeface="+mj-ea"/>
              <a:ea typeface="+mj-ea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9FC335BE-1AFC-9BF7-C9EA-E91DE3241387}"/>
              </a:ext>
            </a:extLst>
          </p:cNvPr>
          <p:cNvSpPr txBox="1"/>
          <p:nvPr/>
        </p:nvSpPr>
        <p:spPr>
          <a:xfrm>
            <a:off x="8819203" y="5846494"/>
            <a:ext cx="31616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-15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Message 2</a:t>
            </a:r>
            <a:endParaRPr lang="en-US" sz="1400" spc="-150" dirty="0">
              <a:solidFill>
                <a:srgbClr val="4C50BB"/>
              </a:solidFill>
              <a:latin typeface="+mj-ea"/>
              <a:ea typeface="+mj-ea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FFE20053-81D1-414F-5BEB-382345EE50D1}"/>
              </a:ext>
            </a:extLst>
          </p:cNvPr>
          <p:cNvSpPr txBox="1"/>
          <p:nvPr/>
        </p:nvSpPr>
        <p:spPr>
          <a:xfrm>
            <a:off x="8911640" y="7818536"/>
            <a:ext cx="31616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-15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Message</a:t>
            </a:r>
            <a:r>
              <a:rPr lang="en-US" sz="2800" b="1" kern="0" spc="-15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 </a:t>
            </a:r>
            <a:r>
              <a:rPr lang="en-US" sz="2800" kern="0" spc="-15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3</a:t>
            </a:r>
            <a:endParaRPr lang="en-US" sz="1400" spc="-150" dirty="0">
              <a:solidFill>
                <a:srgbClr val="4C50BB"/>
              </a:solidFill>
              <a:latin typeface="+mj-ea"/>
              <a:ea typeface="+mj-ea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3F04A67-113A-6010-DA29-FF4AFA0E41ED}"/>
              </a:ext>
            </a:extLst>
          </p:cNvPr>
          <p:cNvSpPr/>
          <p:nvPr/>
        </p:nvSpPr>
        <p:spPr>
          <a:xfrm>
            <a:off x="8543608" y="4506474"/>
            <a:ext cx="7915592" cy="1366663"/>
          </a:xfrm>
          <a:prstGeom prst="roundRect">
            <a:avLst/>
          </a:prstGeom>
          <a:solidFill>
            <a:schemeClr val="bg1">
              <a:lumMod val="8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공공기관의 주택담보대출부터 자동차 렌트 및 오토론까지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,</a:t>
            </a:r>
          </a:p>
          <a:p>
            <a:pPr algn="ctr"/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다양한 대출 상품들의 한도를 한눈에 확인해보세요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7E679E-8C77-E3E7-E99F-896E35C61304}"/>
              </a:ext>
            </a:extLst>
          </p:cNvPr>
          <p:cNvSpPr/>
          <p:nvPr/>
        </p:nvSpPr>
        <p:spPr>
          <a:xfrm>
            <a:off x="8602563" y="6271263"/>
            <a:ext cx="7934642" cy="1366663"/>
          </a:xfrm>
          <a:prstGeom prst="roundRect">
            <a:avLst/>
          </a:prstGeom>
          <a:solidFill>
            <a:schemeClr val="bg1">
              <a:lumMod val="8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rgbClr val="4C4747"/>
                </a:solidFill>
                <a:latin typeface="+mj-ea"/>
                <a:ea typeface="+mj-ea"/>
              </a:rPr>
              <a:t>핀다를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 사용하여 한도를 조회하면</a:t>
            </a:r>
            <a:endParaRPr lang="en-US" altLang="ko-KR" sz="2000" dirty="0">
              <a:solidFill>
                <a:srgbClr val="4C4747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복잡했던 대출 신청 과정을 평균 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10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분 내로 마칠 수 있어요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0142164-4D10-942F-A5A9-53DD2DD7E543}"/>
              </a:ext>
            </a:extLst>
          </p:cNvPr>
          <p:cNvSpPr/>
          <p:nvPr/>
        </p:nvSpPr>
        <p:spPr>
          <a:xfrm>
            <a:off x="8621612" y="8236889"/>
            <a:ext cx="7915592" cy="1366663"/>
          </a:xfrm>
          <a:prstGeom prst="roundRect">
            <a:avLst/>
          </a:prstGeom>
          <a:solidFill>
            <a:schemeClr val="bg1">
              <a:lumMod val="8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rgbClr val="4C4747"/>
                </a:solidFill>
                <a:effectLst/>
                <a:latin typeface="+mj-ea"/>
                <a:ea typeface="+mj-ea"/>
              </a:rPr>
              <a:t>핀다에서</a:t>
            </a:r>
            <a:r>
              <a:rPr lang="ko-KR" altLang="en-US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 대출 한도를 조회하고 신청하면</a:t>
            </a:r>
            <a:r>
              <a:rPr lang="en-US" altLang="ko-KR" sz="2000" b="1" dirty="0">
                <a:solidFill>
                  <a:srgbClr val="4C4747"/>
                </a:solidFill>
                <a:latin typeface="+mj-ea"/>
                <a:ea typeface="+mj-ea"/>
              </a:rPr>
              <a:t> </a:t>
            </a:r>
          </a:p>
          <a:p>
            <a:pPr algn="ctr"/>
            <a:r>
              <a:rPr lang="ko-KR" altLang="en-US" sz="2000" b="1" dirty="0">
                <a:solidFill>
                  <a:srgbClr val="4C4747"/>
                </a:solidFill>
                <a:latin typeface="+mj-ea"/>
                <a:ea typeface="+mj-ea"/>
              </a:rPr>
              <a:t>최대 </a:t>
            </a:r>
            <a:r>
              <a:rPr lang="en-US" altLang="ko-KR" sz="2000" b="1" dirty="0">
                <a:solidFill>
                  <a:srgbClr val="4C4747"/>
                </a:solidFill>
                <a:latin typeface="+mj-ea"/>
                <a:ea typeface="+mj-ea"/>
              </a:rPr>
              <a:t>1.00%</a:t>
            </a:r>
            <a:r>
              <a:rPr lang="ko-KR" altLang="en-US" sz="2000" b="1" dirty="0">
                <a:solidFill>
                  <a:srgbClr val="4C4747"/>
                </a:solidFill>
                <a:latin typeface="+mj-ea"/>
                <a:ea typeface="+mj-ea"/>
              </a:rPr>
              <a:t>의 우대 금리 혜택을 받을 수 있어요</a:t>
            </a:r>
            <a:r>
              <a:rPr lang="en-US" altLang="ko-KR" sz="2000" b="1" dirty="0">
                <a:solidFill>
                  <a:srgbClr val="4C4747"/>
                </a:solidFill>
                <a:latin typeface="+mj-ea"/>
                <a:ea typeface="+mj-ea"/>
              </a:rPr>
              <a:t>.</a:t>
            </a:r>
            <a:endParaRPr lang="en-US" altLang="ko-KR" sz="2000" b="1" dirty="0">
              <a:solidFill>
                <a:srgbClr val="4C4747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51C7A76-1D88-AE80-A9BA-244287A5E78D}"/>
              </a:ext>
            </a:extLst>
          </p:cNvPr>
          <p:cNvGrpSpPr/>
          <p:nvPr/>
        </p:nvGrpSpPr>
        <p:grpSpPr>
          <a:xfrm rot="3587639">
            <a:off x="7537853" y="4601823"/>
            <a:ext cx="715693" cy="1189304"/>
            <a:chOff x="4836371" y="3467100"/>
            <a:chExt cx="1278894" cy="2209800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6C485B2-1F54-B5CB-A592-EFB397F46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6371" y="3562369"/>
              <a:ext cx="1193029" cy="211453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0478711-E6CF-7BC0-6F8A-2D4A26B4F8E5}"/>
                </a:ext>
              </a:extLst>
            </p:cNvPr>
            <p:cNvSpPr/>
            <p:nvPr/>
          </p:nvSpPr>
          <p:spPr>
            <a:xfrm>
              <a:off x="5971941" y="3467100"/>
              <a:ext cx="143324" cy="1433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1EAA7B0-5182-EC12-2840-DB5939AD2C69}"/>
              </a:ext>
            </a:extLst>
          </p:cNvPr>
          <p:cNvGrpSpPr/>
          <p:nvPr/>
        </p:nvGrpSpPr>
        <p:grpSpPr>
          <a:xfrm rot="3587639">
            <a:off x="7552903" y="6377922"/>
            <a:ext cx="749552" cy="1245569"/>
            <a:chOff x="4836371" y="3467100"/>
            <a:chExt cx="1278894" cy="2209800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910F27A-E425-7471-EE19-8185E2C632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6371" y="3562369"/>
              <a:ext cx="1193029" cy="211453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3C8B2D1-D21E-450F-9B3E-76F456D202A7}"/>
                </a:ext>
              </a:extLst>
            </p:cNvPr>
            <p:cNvSpPr/>
            <p:nvPr/>
          </p:nvSpPr>
          <p:spPr>
            <a:xfrm>
              <a:off x="5971941" y="3467100"/>
              <a:ext cx="143324" cy="1433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38DB830-80BA-0D43-C64E-72FDAA85DB37}"/>
              </a:ext>
            </a:extLst>
          </p:cNvPr>
          <p:cNvGrpSpPr/>
          <p:nvPr/>
        </p:nvGrpSpPr>
        <p:grpSpPr>
          <a:xfrm rot="3587639">
            <a:off x="7553555" y="8355149"/>
            <a:ext cx="760170" cy="1263213"/>
            <a:chOff x="4836371" y="3467100"/>
            <a:chExt cx="1278894" cy="2209800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5D8818B1-A410-47F8-5F78-0A8C3BF40F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6371" y="3562369"/>
              <a:ext cx="1193029" cy="211453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E97E2FA-8545-8240-7F4A-56AC39F128BC}"/>
                </a:ext>
              </a:extLst>
            </p:cNvPr>
            <p:cNvSpPr/>
            <p:nvPr/>
          </p:nvSpPr>
          <p:spPr>
            <a:xfrm>
              <a:off x="5971941" y="3467100"/>
              <a:ext cx="143324" cy="1433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30A428F-EFEB-50FF-40EA-50EBBE8A9DC7}"/>
              </a:ext>
            </a:extLst>
          </p:cNvPr>
          <p:cNvSpPr txBox="1"/>
          <p:nvPr/>
        </p:nvSpPr>
        <p:spPr>
          <a:xfrm>
            <a:off x="8341192" y="4480554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나눔스퀘어_ac Bold" panose="020B0600000101010101" pitchFamily="50" charset="-127"/>
              </a:rPr>
              <a:t>“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  <a:ea typeface="나눔스퀘어_ac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8296E75-DFE9-072E-2ED9-F3206784EB50}"/>
              </a:ext>
            </a:extLst>
          </p:cNvPr>
          <p:cNvSpPr txBox="1"/>
          <p:nvPr/>
        </p:nvSpPr>
        <p:spPr>
          <a:xfrm>
            <a:off x="16165408" y="5121037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나눔스퀘어_ac Bold" panose="020B0600000101010101" pitchFamily="50" charset="-127"/>
              </a:rPr>
              <a:t>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  <a:ea typeface="나눔스퀘어_ac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BA04905-8CBD-8DD2-89C4-9236BFEB38CE}"/>
              </a:ext>
            </a:extLst>
          </p:cNvPr>
          <p:cNvSpPr txBox="1"/>
          <p:nvPr/>
        </p:nvSpPr>
        <p:spPr>
          <a:xfrm>
            <a:off x="8379148" y="618235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나눔스퀘어_ac Bold" panose="020B0600000101010101" pitchFamily="50" charset="-127"/>
              </a:rPr>
              <a:t>“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  <a:ea typeface="나눔스퀘어_ac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AD41EF-C52A-7CAA-31AE-44E52FF4C565}"/>
              </a:ext>
            </a:extLst>
          </p:cNvPr>
          <p:cNvSpPr txBox="1"/>
          <p:nvPr/>
        </p:nvSpPr>
        <p:spPr>
          <a:xfrm>
            <a:off x="16125359" y="6822833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나눔스퀘어_ac Bold" panose="020B0600000101010101" pitchFamily="50" charset="-127"/>
              </a:rPr>
              <a:t>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  <a:ea typeface="나눔스퀘어_ac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B2060B-E6AD-36B1-4677-937219951B84}"/>
              </a:ext>
            </a:extLst>
          </p:cNvPr>
          <p:cNvSpPr txBox="1"/>
          <p:nvPr/>
        </p:nvSpPr>
        <p:spPr>
          <a:xfrm>
            <a:off x="8379148" y="8213499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나눔스퀘어_ac Bold" panose="020B0600000101010101" pitchFamily="50" charset="-127"/>
              </a:rPr>
              <a:t>“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  <a:ea typeface="나눔스퀘어_ac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0E49018-10F6-D91C-34AA-317ED4B03529}"/>
              </a:ext>
            </a:extLst>
          </p:cNvPr>
          <p:cNvSpPr txBox="1"/>
          <p:nvPr/>
        </p:nvSpPr>
        <p:spPr>
          <a:xfrm>
            <a:off x="16125359" y="8853982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나눔스퀘어_ac Bold" panose="020B0600000101010101" pitchFamily="50" charset="-127"/>
              </a:rPr>
              <a:t>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  <a:ea typeface="나눔스퀘어_ac Bold" panose="020B0600000101010101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1355440E-ADA0-2703-E1A5-DE2E72E31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769" y="5219700"/>
            <a:ext cx="5069671" cy="8179068"/>
          </a:xfrm>
          <a:prstGeom prst="rect">
            <a:avLst/>
          </a:prstGeom>
        </p:spPr>
      </p:pic>
      <p:sp>
        <p:nvSpPr>
          <p:cNvPr id="3" name="Object 35">
            <a:extLst>
              <a:ext uri="{FF2B5EF4-FFF2-40B4-BE49-F238E27FC236}">
                <a16:creationId xmlns:a16="http://schemas.microsoft.com/office/drawing/2014/main" id="{6874DD98-2BDC-5FD7-1722-470A41DE7223}"/>
              </a:ext>
            </a:extLst>
          </p:cNvPr>
          <p:cNvSpPr txBox="1"/>
          <p:nvPr/>
        </p:nvSpPr>
        <p:spPr>
          <a:xfrm>
            <a:off x="13487753" y="545283"/>
            <a:ext cx="35741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400" kern="0" spc="-1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군집분석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4" name="Object 36">
            <a:extLst>
              <a:ext uri="{FF2B5EF4-FFF2-40B4-BE49-F238E27FC236}">
                <a16:creationId xmlns:a16="http://schemas.microsoft.com/office/drawing/2014/main" id="{1A52C3A2-4C3A-7A7B-E9DE-1833034AE46A}"/>
              </a:ext>
            </a:extLst>
          </p:cNvPr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04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218FBFE-6D1A-0D05-0186-4DD297050584}"/>
              </a:ext>
            </a:extLst>
          </p:cNvPr>
          <p:cNvSpPr txBox="1"/>
          <p:nvPr/>
        </p:nvSpPr>
        <p:spPr>
          <a:xfrm>
            <a:off x="1147314" y="1198924"/>
            <a:ext cx="8730034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300" dirty="0">
                <a:solidFill>
                  <a:srgbClr val="4C50BB"/>
                </a:solidFill>
                <a:latin typeface="+mj-ea"/>
                <a:ea typeface="+mj-ea"/>
              </a:rPr>
              <a:t>군집</a:t>
            </a:r>
            <a:r>
              <a:rPr lang="en-US" altLang="ko-KR" sz="5400" kern="0" spc="300" dirty="0">
                <a:solidFill>
                  <a:srgbClr val="4C50BB"/>
                </a:solidFill>
                <a:latin typeface="+mj-ea"/>
                <a:ea typeface="+mj-ea"/>
              </a:rPr>
              <a:t>3 </a:t>
            </a:r>
            <a:r>
              <a:rPr lang="ko-KR" altLang="en-US" sz="3600" dirty="0">
                <a:solidFill>
                  <a:srgbClr val="4C4747"/>
                </a:solidFill>
                <a:latin typeface="+mj-ea"/>
                <a:ea typeface="+mj-ea"/>
              </a:rPr>
              <a:t>한도조회 서비스 이용을 유도할 고객</a:t>
            </a:r>
            <a:endParaRPr lang="ko-KR" altLang="en-US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80D6AD-BE1E-63BD-C1E7-F1487C4C7862}"/>
              </a:ext>
            </a:extLst>
          </p:cNvPr>
          <p:cNvCxnSpPr>
            <a:cxnSpLocks/>
          </p:cNvCxnSpPr>
          <p:nvPr/>
        </p:nvCxnSpPr>
        <p:spPr>
          <a:xfrm>
            <a:off x="1223275" y="2114634"/>
            <a:ext cx="8517293" cy="0"/>
          </a:xfrm>
          <a:prstGeom prst="line">
            <a:avLst/>
          </a:prstGeom>
          <a:ln w="25400">
            <a:solidFill>
              <a:srgbClr val="4C50BB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003">
            <a:extLst>
              <a:ext uri="{FF2B5EF4-FFF2-40B4-BE49-F238E27FC236}">
                <a16:creationId xmlns:a16="http://schemas.microsoft.com/office/drawing/2014/main" id="{B4B41609-5F6F-92C8-FD8F-0B4777E6D506}"/>
              </a:ext>
            </a:extLst>
          </p:cNvPr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19" name="Object 14">
              <a:extLst>
                <a:ext uri="{FF2B5EF4-FFF2-40B4-BE49-F238E27FC236}">
                  <a16:creationId xmlns:a16="http://schemas.microsoft.com/office/drawing/2014/main" id="{3095262A-A20E-114B-4CF2-F4B91ED9B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21" name="Object 15">
              <a:extLst>
                <a:ext uri="{FF2B5EF4-FFF2-40B4-BE49-F238E27FC236}">
                  <a16:creationId xmlns:a16="http://schemas.microsoft.com/office/drawing/2014/main" id="{6B505220-3845-F8FD-9CF0-327E95C8C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22" name="그룹 1002">
            <a:extLst>
              <a:ext uri="{FF2B5EF4-FFF2-40B4-BE49-F238E27FC236}">
                <a16:creationId xmlns:a16="http://schemas.microsoft.com/office/drawing/2014/main" id="{44A6577F-8120-CB50-E790-61552EC645AA}"/>
              </a:ext>
            </a:extLst>
          </p:cNvPr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23" name="Object 7">
              <a:extLst>
                <a:ext uri="{FF2B5EF4-FFF2-40B4-BE49-F238E27FC236}">
                  <a16:creationId xmlns:a16="http://schemas.microsoft.com/office/drawing/2014/main" id="{5F387ED5-B1C4-6B8C-0BD5-930FE0D09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2365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5349707" y="8284586"/>
            <a:ext cx="3042806" cy="2830284"/>
            <a:chOff x="12212137" y="8369217"/>
            <a:chExt cx="3042806" cy="28302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12137" y="8369217"/>
              <a:ext cx="3042806" cy="28302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3487753" y="545283"/>
            <a:ext cx="35741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400" kern="0" spc="-1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군집분석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04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EBA42-E6CE-090E-2C7D-69132F14484E}"/>
              </a:ext>
            </a:extLst>
          </p:cNvPr>
          <p:cNvSpPr txBox="1"/>
          <p:nvPr/>
        </p:nvSpPr>
        <p:spPr>
          <a:xfrm>
            <a:off x="1250773" y="2304990"/>
            <a:ext cx="11997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한도조회 서비스를 많이 이용하는 반면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대출관리 서비스와 신용정보 조회 서비스를 비교적 적게 이용하는 경향의 고객</a:t>
            </a:r>
            <a:endParaRPr lang="en-US" altLang="ko-KR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1EEF9F-6DAF-2BE4-F276-E5609C3FAD4E}"/>
              </a:ext>
            </a:extLst>
          </p:cNvPr>
          <p:cNvSpPr txBox="1"/>
          <p:nvPr/>
        </p:nvSpPr>
        <p:spPr>
          <a:xfrm>
            <a:off x="1295400" y="3317509"/>
            <a:ext cx="510540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군집</a:t>
            </a:r>
            <a:r>
              <a:rPr lang="en-US" altLang="ko-KR" sz="2000" dirty="0">
                <a:solidFill>
                  <a:srgbClr val="4C50BB"/>
                </a:solidFill>
                <a:latin typeface="+mj-ea"/>
                <a:ea typeface="+mj-ea"/>
              </a:rPr>
              <a:t>4 </a:t>
            </a: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분포</a:t>
            </a:r>
            <a:endParaRPr lang="en-US" altLang="ko-KR" sz="2000" dirty="0">
              <a:solidFill>
                <a:srgbClr val="4C50BB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5AD9F1-8398-7DFD-0A03-66EC3D67FEDE}"/>
              </a:ext>
            </a:extLst>
          </p:cNvPr>
          <p:cNvSpPr txBox="1"/>
          <p:nvPr/>
        </p:nvSpPr>
        <p:spPr>
          <a:xfrm>
            <a:off x="12115800" y="3657450"/>
            <a:ext cx="6807200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군집</a:t>
            </a:r>
            <a:r>
              <a:rPr lang="en-US" altLang="ko-KR" sz="2000" dirty="0">
                <a:solidFill>
                  <a:srgbClr val="4C50BB"/>
                </a:solidFill>
                <a:latin typeface="+mj-ea"/>
                <a:ea typeface="+mj-ea"/>
              </a:rPr>
              <a:t>4 </a:t>
            </a: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해석</a:t>
            </a:r>
            <a:endParaRPr lang="en-US" altLang="ko-KR" sz="2000" dirty="0">
              <a:solidFill>
                <a:srgbClr val="4C50BB"/>
              </a:solidFill>
              <a:latin typeface="+mj-ea"/>
              <a:ea typeface="+mj-ea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C9CB6F0-9726-CCD9-2FE6-D116C34F6247}"/>
              </a:ext>
            </a:extLst>
          </p:cNvPr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CB0A0A64-314E-1B34-900D-AC3D02C67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47314" y="1198924"/>
            <a:ext cx="1066221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300" dirty="0">
                <a:solidFill>
                  <a:srgbClr val="4C50BB"/>
                </a:solidFill>
                <a:latin typeface="+mj-ea"/>
                <a:ea typeface="+mj-ea"/>
              </a:rPr>
              <a:t>군집</a:t>
            </a:r>
            <a:r>
              <a:rPr lang="en-US" altLang="ko-KR" sz="5400" kern="0" spc="300" dirty="0">
                <a:solidFill>
                  <a:srgbClr val="4C50BB"/>
                </a:solidFill>
                <a:latin typeface="+mj-ea"/>
                <a:ea typeface="+mj-ea"/>
              </a:rPr>
              <a:t>4 </a:t>
            </a:r>
            <a:r>
              <a:rPr lang="ko-KR" altLang="en-US" sz="3600" kern="0" dirty="0">
                <a:solidFill>
                  <a:srgbClr val="4C4747"/>
                </a:solidFill>
                <a:latin typeface="+mj-ea"/>
                <a:ea typeface="+mj-ea"/>
              </a:rPr>
              <a:t>대출관리 서비스 이용을 유도할 충성 고객</a:t>
            </a:r>
            <a:endParaRPr lang="ko-KR" altLang="en-US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9359BFA-7933-F640-6F2B-2B6C442E46E0}"/>
              </a:ext>
            </a:extLst>
          </p:cNvPr>
          <p:cNvCxnSpPr>
            <a:cxnSpLocks/>
          </p:cNvCxnSpPr>
          <p:nvPr/>
        </p:nvCxnSpPr>
        <p:spPr>
          <a:xfrm>
            <a:off x="1250773" y="2095500"/>
            <a:ext cx="9417227" cy="0"/>
          </a:xfrm>
          <a:prstGeom prst="line">
            <a:avLst/>
          </a:prstGeom>
          <a:ln w="25400">
            <a:solidFill>
              <a:srgbClr val="4C50BB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00402E1-CF58-C2DC-2E97-A7CA12E6A7EE}"/>
              </a:ext>
            </a:extLst>
          </p:cNvPr>
          <p:cNvSpPr/>
          <p:nvPr/>
        </p:nvSpPr>
        <p:spPr>
          <a:xfrm>
            <a:off x="12496164" y="6460260"/>
            <a:ext cx="1924050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한도조회 서비스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A3CC7C0-9CE1-9073-7AFF-10363D59B465}"/>
              </a:ext>
            </a:extLst>
          </p:cNvPr>
          <p:cNvSpPr/>
          <p:nvPr/>
        </p:nvSpPr>
        <p:spPr>
          <a:xfrm>
            <a:off x="15274656" y="6460260"/>
            <a:ext cx="2458646" cy="703816"/>
          </a:xfrm>
          <a:prstGeom prst="roundRect">
            <a:avLst/>
          </a:prstGeom>
          <a:solidFill>
            <a:srgbClr val="ECEDF6"/>
          </a:solidFill>
          <a:ln w="19050">
            <a:solidFill>
              <a:srgbClr val="4C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많이 사용함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CC6E6E2-3B5C-0E4D-AF16-1C4CE345DD9B}"/>
              </a:ext>
            </a:extLst>
          </p:cNvPr>
          <p:cNvSpPr/>
          <p:nvPr/>
        </p:nvSpPr>
        <p:spPr>
          <a:xfrm>
            <a:off x="14761502" y="6695084"/>
            <a:ext cx="228600" cy="228600"/>
          </a:xfrm>
          <a:prstGeom prst="rightArrow">
            <a:avLst/>
          </a:prstGeom>
          <a:solidFill>
            <a:srgbClr val="A5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BE8FAE9-CD7C-48A2-8AFC-AD2D07B7F443}"/>
              </a:ext>
            </a:extLst>
          </p:cNvPr>
          <p:cNvSpPr/>
          <p:nvPr/>
        </p:nvSpPr>
        <p:spPr>
          <a:xfrm>
            <a:off x="12496164" y="5473561"/>
            <a:ext cx="1924050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4C4747"/>
                </a:solidFill>
                <a:latin typeface="+mj-ea"/>
                <a:ea typeface="+mj-ea"/>
              </a:rPr>
              <a:t>KCB </a:t>
            </a:r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신용정보 조회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2B65F3D-3A13-A5A4-673B-DE12F23D810F}"/>
              </a:ext>
            </a:extLst>
          </p:cNvPr>
          <p:cNvSpPr/>
          <p:nvPr/>
        </p:nvSpPr>
        <p:spPr>
          <a:xfrm>
            <a:off x="15274656" y="5473561"/>
            <a:ext cx="2458646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적게 사용하는 편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AB73079-EE13-A85B-104B-B1E7AC3EC555}"/>
              </a:ext>
            </a:extLst>
          </p:cNvPr>
          <p:cNvSpPr/>
          <p:nvPr/>
        </p:nvSpPr>
        <p:spPr>
          <a:xfrm>
            <a:off x="14761502" y="5708385"/>
            <a:ext cx="228600" cy="228600"/>
          </a:xfrm>
          <a:prstGeom prst="rightArrow">
            <a:avLst/>
          </a:prstGeom>
          <a:solidFill>
            <a:srgbClr val="A5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8C4BB54-0696-A929-8482-86384AB4DD60}"/>
              </a:ext>
            </a:extLst>
          </p:cNvPr>
          <p:cNvSpPr/>
          <p:nvPr/>
        </p:nvSpPr>
        <p:spPr>
          <a:xfrm>
            <a:off x="12498770" y="4480748"/>
            <a:ext cx="1924050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핀다 앱 실행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C41B737-E4A4-0031-196B-15B59003730B}"/>
              </a:ext>
            </a:extLst>
          </p:cNvPr>
          <p:cNvSpPr/>
          <p:nvPr/>
        </p:nvSpPr>
        <p:spPr>
          <a:xfrm>
            <a:off x="15277262" y="4480748"/>
            <a:ext cx="2458646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일 평균 </a:t>
            </a:r>
            <a:r>
              <a:rPr lang="en-US" altLang="ko-KR" sz="1600" dirty="0">
                <a:solidFill>
                  <a:srgbClr val="4C4747"/>
                </a:solidFill>
                <a:latin typeface="+mj-ea"/>
                <a:ea typeface="+mj-ea"/>
              </a:rPr>
              <a:t>1~8</a:t>
            </a:r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번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7290129C-4CAB-5909-062E-EB5F09331403}"/>
              </a:ext>
            </a:extLst>
          </p:cNvPr>
          <p:cNvSpPr/>
          <p:nvPr/>
        </p:nvSpPr>
        <p:spPr>
          <a:xfrm>
            <a:off x="14761502" y="4687514"/>
            <a:ext cx="228600" cy="228600"/>
          </a:xfrm>
          <a:prstGeom prst="rightArrow">
            <a:avLst/>
          </a:prstGeom>
          <a:solidFill>
            <a:srgbClr val="A5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BB90FCC-F367-15EE-C76D-AB9B05CC6E8E}"/>
              </a:ext>
            </a:extLst>
          </p:cNvPr>
          <p:cNvSpPr/>
          <p:nvPr/>
        </p:nvSpPr>
        <p:spPr>
          <a:xfrm>
            <a:off x="12496164" y="7448833"/>
            <a:ext cx="1924050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대출관리 서비스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3907548-CE8A-E817-AD8B-5C354FE8156E}"/>
              </a:ext>
            </a:extLst>
          </p:cNvPr>
          <p:cNvSpPr/>
          <p:nvPr/>
        </p:nvSpPr>
        <p:spPr>
          <a:xfrm>
            <a:off x="15274656" y="7448833"/>
            <a:ext cx="2458646" cy="70381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C4747"/>
                </a:solidFill>
                <a:latin typeface="+mj-ea"/>
                <a:ea typeface="+mj-ea"/>
              </a:rPr>
              <a:t>적게 사용하는 편</a:t>
            </a:r>
            <a:endParaRPr lang="en-US" altLang="ko-KR" sz="16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E07200A-EE6D-D2FE-7186-45F54D7DDF5B}"/>
              </a:ext>
            </a:extLst>
          </p:cNvPr>
          <p:cNvSpPr/>
          <p:nvPr/>
        </p:nvSpPr>
        <p:spPr>
          <a:xfrm>
            <a:off x="14761502" y="7683657"/>
            <a:ext cx="228600" cy="228600"/>
          </a:xfrm>
          <a:prstGeom prst="rightArrow">
            <a:avLst/>
          </a:prstGeom>
          <a:solidFill>
            <a:srgbClr val="A5A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E14DEE1-1D1F-9809-C8DB-F9A2C0470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314" y="4135645"/>
            <a:ext cx="103441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62068B7-7083-5DE0-4A4E-1660C092D282}"/>
              </a:ext>
            </a:extLst>
          </p:cNvPr>
          <p:cNvSpPr txBox="1"/>
          <p:nvPr/>
        </p:nvSpPr>
        <p:spPr>
          <a:xfrm>
            <a:off x="9430216" y="6541195"/>
            <a:ext cx="15055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한도조회 결과 확인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506B5F-31DD-3565-61E3-ECF03846C508}"/>
              </a:ext>
            </a:extLst>
          </p:cNvPr>
          <p:cNvSpPr txBox="1"/>
          <p:nvPr/>
        </p:nvSpPr>
        <p:spPr>
          <a:xfrm>
            <a:off x="5820746" y="4008594"/>
            <a:ext cx="153041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KCB</a:t>
            </a:r>
            <a:r>
              <a:rPr lang="ko-KR" altLang="en-US" sz="1400" dirty="0">
                <a:latin typeface="+mj-ea"/>
                <a:ea typeface="+mj-ea"/>
              </a:rPr>
              <a:t> 신용정보 조회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1DE1D9-FEE6-1122-EAEF-D4BE3AC00EA8}"/>
              </a:ext>
            </a:extLst>
          </p:cNvPr>
          <p:cNvSpPr txBox="1"/>
          <p:nvPr/>
        </p:nvSpPr>
        <p:spPr>
          <a:xfrm>
            <a:off x="2514600" y="4008595"/>
            <a:ext cx="104387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핀다 앱 실행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D89FD8-0DC1-7DE8-3CFC-25E2FAC22581}"/>
              </a:ext>
            </a:extLst>
          </p:cNvPr>
          <p:cNvSpPr txBox="1"/>
          <p:nvPr/>
        </p:nvSpPr>
        <p:spPr>
          <a:xfrm>
            <a:off x="5498157" y="6541195"/>
            <a:ext cx="21755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한도조회 시작하기 버튼 클릭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960EDB-43A7-B7E1-E1F5-0D03A6A374A3}"/>
              </a:ext>
            </a:extLst>
          </p:cNvPr>
          <p:cNvSpPr txBox="1"/>
          <p:nvPr/>
        </p:nvSpPr>
        <p:spPr>
          <a:xfrm>
            <a:off x="9353271" y="4008594"/>
            <a:ext cx="165942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대출관리 서비스 이용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AB16F2-02E8-3919-0EBB-27A78855A27F}"/>
              </a:ext>
            </a:extLst>
          </p:cNvPr>
          <p:cNvSpPr txBox="1"/>
          <p:nvPr/>
        </p:nvSpPr>
        <p:spPr>
          <a:xfrm>
            <a:off x="1953549" y="6541194"/>
            <a:ext cx="21659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한도조회 </a:t>
            </a:r>
            <a:r>
              <a:rPr lang="ko-KR" altLang="en-US" sz="1400" dirty="0" err="1">
                <a:latin typeface="+mj-ea"/>
                <a:ea typeface="+mj-ea"/>
              </a:rPr>
              <a:t>인트로</a:t>
            </a:r>
            <a:r>
              <a:rPr lang="ko-KR" altLang="en-US" sz="1400" dirty="0">
                <a:latin typeface="+mj-ea"/>
                <a:ea typeface="+mj-ea"/>
              </a:rPr>
              <a:t> 페이지 조회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510730-3601-C14F-2FF0-5B684316649C}"/>
              </a:ext>
            </a:extLst>
          </p:cNvPr>
          <p:cNvSpPr txBox="1"/>
          <p:nvPr/>
        </p:nvSpPr>
        <p:spPr>
          <a:xfrm>
            <a:off x="1411702" y="8978466"/>
            <a:ext cx="4903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rgbClr val="4C4747"/>
                </a:solidFill>
                <a:latin typeface="+mj-ea"/>
                <a:ea typeface="+mj-ea"/>
              </a:rPr>
              <a:t>하루 사용 횟수가 </a:t>
            </a:r>
            <a:r>
              <a:rPr lang="en-US" altLang="ko-KR" sz="1400" dirty="0">
                <a:solidFill>
                  <a:srgbClr val="4C4747"/>
                </a:solidFill>
                <a:latin typeface="+mj-ea"/>
                <a:ea typeface="+mj-ea"/>
              </a:rPr>
              <a:t>15</a:t>
            </a:r>
            <a:r>
              <a:rPr lang="ko-KR" altLang="en-US" sz="1400" dirty="0">
                <a:solidFill>
                  <a:srgbClr val="4C4747"/>
                </a:solidFill>
                <a:latin typeface="+mj-ea"/>
                <a:ea typeface="+mj-ea"/>
              </a:rPr>
              <a:t>가 넘어가는 것은 생략하고 그래프를 그렸음</a:t>
            </a:r>
            <a:endParaRPr lang="en-US" altLang="ko-KR" sz="1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73281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B6C3FC52-45E3-A3B4-6590-B9208B2503ED}"/>
              </a:ext>
            </a:extLst>
          </p:cNvPr>
          <p:cNvSpPr txBox="1"/>
          <p:nvPr/>
        </p:nvSpPr>
        <p:spPr>
          <a:xfrm>
            <a:off x="1352984" y="2326399"/>
            <a:ext cx="1592392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4C4747"/>
                </a:solidFill>
                <a:latin typeface="+mj-ea"/>
                <a:ea typeface="+mj-ea"/>
              </a:rPr>
              <a:t>높은 실행 및 접속 횟수에도 불구하고 한도 조회 기능에만 머물고 있는 충성 고객 </a:t>
            </a:r>
            <a:r>
              <a:rPr lang="ko-KR" altLang="en-US" sz="2000" dirty="0">
                <a:solidFill>
                  <a:srgbClr val="4C50BB"/>
                </a:solidFill>
                <a:effectLst/>
                <a:latin typeface="+mj-ea"/>
                <a:ea typeface="+mj-ea"/>
              </a:rPr>
              <a:t>→ </a:t>
            </a: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부가</a:t>
            </a:r>
            <a:r>
              <a:rPr lang="ko-KR" altLang="en-US" sz="2000" dirty="0">
                <a:solidFill>
                  <a:srgbClr val="4C50BB"/>
                </a:solidFill>
                <a:effectLst/>
                <a:latin typeface="+mj-ea"/>
                <a:ea typeface="+mj-ea"/>
              </a:rPr>
              <a:t>기능 홍보를 통해 타 앱으로의 이탈 방지</a:t>
            </a:r>
            <a:endParaRPr lang="en-US" altLang="ko-KR" sz="2000" dirty="0">
              <a:solidFill>
                <a:srgbClr val="4C50BB"/>
              </a:solidFill>
              <a:effectLst/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4C50BB"/>
                </a:solidFill>
                <a:effectLst/>
                <a:latin typeface="+mj-ea"/>
                <a:ea typeface="+mj-ea"/>
              </a:rPr>
              <a:t>여러 번 한도 조회하느라 </a:t>
            </a:r>
            <a:r>
              <a:rPr lang="ko-KR" altLang="en-US" sz="2000" b="1" dirty="0" err="1">
                <a:solidFill>
                  <a:srgbClr val="4C50BB"/>
                </a:solidFill>
                <a:effectLst/>
                <a:latin typeface="+mj-ea"/>
                <a:ea typeface="+mj-ea"/>
              </a:rPr>
              <a:t>시간낭비하는</a:t>
            </a:r>
            <a:r>
              <a:rPr lang="ko-KR" altLang="en-US" sz="2000" b="1" dirty="0">
                <a:solidFill>
                  <a:srgbClr val="4C50BB"/>
                </a:solidFill>
                <a:effectLst/>
                <a:latin typeface="+mj-ea"/>
                <a:ea typeface="+mj-ea"/>
              </a:rPr>
              <a:t> 대신 대출관리를 사용하면</a:t>
            </a:r>
            <a:r>
              <a:rPr lang="en-US" altLang="ko-KR" sz="2000" b="1" dirty="0">
                <a:solidFill>
                  <a:srgbClr val="4C50BB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rgbClr val="4C50BB"/>
                </a:solidFill>
                <a:effectLst/>
                <a:latin typeface="+mj-ea"/>
                <a:ea typeface="+mj-ea"/>
              </a:rPr>
              <a:t>본인이 지금껏 해왔던 것보다 더 좋은 수치적 결과를 얻을 수 있음을 어필</a:t>
            </a:r>
            <a:endParaRPr lang="ko-KR" altLang="en-US" sz="2000" dirty="0">
              <a:solidFill>
                <a:srgbClr val="4C50BB"/>
              </a:solidFill>
              <a:latin typeface="+mj-ea"/>
              <a:ea typeface="+mj-ea"/>
            </a:endParaRPr>
          </a:p>
        </p:txBody>
      </p:sp>
      <p:grpSp>
        <p:nvGrpSpPr>
          <p:cNvPr id="53" name="그룹 1004">
            <a:extLst>
              <a:ext uri="{FF2B5EF4-FFF2-40B4-BE49-F238E27FC236}">
                <a16:creationId xmlns:a16="http://schemas.microsoft.com/office/drawing/2014/main" id="{D9FD6926-7B9C-7DF7-064E-52C53050FD45}"/>
              </a:ext>
            </a:extLst>
          </p:cNvPr>
          <p:cNvGrpSpPr/>
          <p:nvPr/>
        </p:nvGrpSpPr>
        <p:grpSpPr>
          <a:xfrm>
            <a:off x="9207243" y="11324695"/>
            <a:ext cx="3042806" cy="2830284"/>
            <a:chOff x="12212137" y="8369217"/>
            <a:chExt cx="3042806" cy="2830284"/>
          </a:xfrm>
        </p:grpSpPr>
        <p:pic>
          <p:nvPicPr>
            <p:cNvPr id="54" name="Object 18">
              <a:extLst>
                <a:ext uri="{FF2B5EF4-FFF2-40B4-BE49-F238E27FC236}">
                  <a16:creationId xmlns:a16="http://schemas.microsoft.com/office/drawing/2014/main" id="{2C5CFF6C-C7FC-058C-4363-E224DB845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12137" y="8369217"/>
              <a:ext cx="3042806" cy="2830284"/>
            </a:xfrm>
            <a:prstGeom prst="rect">
              <a:avLst/>
            </a:prstGeom>
          </p:spPr>
        </p:pic>
      </p:grpSp>
      <p:pic>
        <p:nvPicPr>
          <p:cNvPr id="55" name="그림 54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F963A6AC-C01B-3FA3-72D5-63372E31B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870450"/>
            <a:ext cx="5715000" cy="11733219"/>
          </a:xfrm>
          <a:prstGeom prst="rect">
            <a:avLst/>
          </a:prstGeom>
        </p:spPr>
      </p:pic>
      <p:sp>
        <p:nvSpPr>
          <p:cNvPr id="58" name="Object 5">
            <a:extLst>
              <a:ext uri="{FF2B5EF4-FFF2-40B4-BE49-F238E27FC236}">
                <a16:creationId xmlns:a16="http://schemas.microsoft.com/office/drawing/2014/main" id="{A9C031DD-3253-90B4-07E0-A67DCF293204}"/>
              </a:ext>
            </a:extLst>
          </p:cNvPr>
          <p:cNvSpPr txBox="1"/>
          <p:nvPr/>
        </p:nvSpPr>
        <p:spPr>
          <a:xfrm>
            <a:off x="8819203" y="4090616"/>
            <a:ext cx="31616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-15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Message 1</a:t>
            </a:r>
            <a:endParaRPr lang="en-US" sz="1400" spc="-150" dirty="0">
              <a:solidFill>
                <a:srgbClr val="4C50BB"/>
              </a:solidFill>
              <a:latin typeface="+mj-ea"/>
              <a:ea typeface="+mj-ea"/>
            </a:endParaRPr>
          </a:p>
        </p:txBody>
      </p:sp>
      <p:sp>
        <p:nvSpPr>
          <p:cNvPr id="59" name="Object 5">
            <a:extLst>
              <a:ext uri="{FF2B5EF4-FFF2-40B4-BE49-F238E27FC236}">
                <a16:creationId xmlns:a16="http://schemas.microsoft.com/office/drawing/2014/main" id="{D72BE47F-B740-2ABD-B1C7-D5B6FFE65AA0}"/>
              </a:ext>
            </a:extLst>
          </p:cNvPr>
          <p:cNvSpPr txBox="1"/>
          <p:nvPr/>
        </p:nvSpPr>
        <p:spPr>
          <a:xfrm>
            <a:off x="8819203" y="5846494"/>
            <a:ext cx="31616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-15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Message 2</a:t>
            </a:r>
            <a:endParaRPr lang="en-US" sz="1400" spc="-150" dirty="0">
              <a:solidFill>
                <a:srgbClr val="4C50BB"/>
              </a:solidFill>
              <a:latin typeface="+mj-ea"/>
              <a:ea typeface="+mj-ea"/>
            </a:endParaRPr>
          </a:p>
        </p:txBody>
      </p:sp>
      <p:sp>
        <p:nvSpPr>
          <p:cNvPr id="60" name="Object 5">
            <a:extLst>
              <a:ext uri="{FF2B5EF4-FFF2-40B4-BE49-F238E27FC236}">
                <a16:creationId xmlns:a16="http://schemas.microsoft.com/office/drawing/2014/main" id="{E07D3E4D-DB3E-5A5B-6C83-30683A127985}"/>
              </a:ext>
            </a:extLst>
          </p:cNvPr>
          <p:cNvSpPr txBox="1"/>
          <p:nvPr/>
        </p:nvSpPr>
        <p:spPr>
          <a:xfrm>
            <a:off x="8911640" y="7818536"/>
            <a:ext cx="31616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kern="0" spc="-15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Message</a:t>
            </a:r>
            <a:r>
              <a:rPr lang="en-US" sz="2800" b="1" kern="0" spc="-15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 </a:t>
            </a:r>
            <a:r>
              <a:rPr lang="en-US" sz="2800" kern="0" spc="-15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3</a:t>
            </a:r>
            <a:endParaRPr lang="en-US" sz="1400" spc="-150" dirty="0">
              <a:solidFill>
                <a:srgbClr val="4C50BB"/>
              </a:solidFill>
              <a:latin typeface="+mj-ea"/>
              <a:ea typeface="+mj-ea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D0956FCA-4C5B-054B-F7F4-2F305AE3FAF8}"/>
              </a:ext>
            </a:extLst>
          </p:cNvPr>
          <p:cNvSpPr/>
          <p:nvPr/>
        </p:nvSpPr>
        <p:spPr>
          <a:xfrm>
            <a:off x="8543608" y="4506474"/>
            <a:ext cx="7915592" cy="1366663"/>
          </a:xfrm>
          <a:prstGeom prst="roundRect">
            <a:avLst/>
          </a:prstGeom>
          <a:solidFill>
            <a:schemeClr val="bg1">
              <a:lumMod val="8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대환대출 진단 알림을 받아보세요</a:t>
            </a:r>
            <a:r>
              <a:rPr lang="en-US" altLang="ko-KR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ctr"/>
            <a:r>
              <a:rPr lang="ko-KR" altLang="en-US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절반이 넘는 고객이 </a:t>
            </a:r>
            <a:r>
              <a:rPr lang="en-US" altLang="ko-KR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3.8%p</a:t>
            </a:r>
            <a:r>
              <a:rPr lang="ko-KR" altLang="en-US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의 금리를 아끼고 한도를 </a:t>
            </a:r>
            <a:r>
              <a:rPr lang="en-US" altLang="ko-KR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1300</a:t>
            </a:r>
            <a:r>
              <a:rPr lang="ko-KR" altLang="en-US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만원 높였어요</a:t>
            </a:r>
            <a:r>
              <a:rPr lang="en-US" altLang="ko-KR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74A23FA-094F-531C-DC06-CC8F74F28BB8}"/>
              </a:ext>
            </a:extLst>
          </p:cNvPr>
          <p:cNvSpPr/>
          <p:nvPr/>
        </p:nvSpPr>
        <p:spPr>
          <a:xfrm>
            <a:off x="8602563" y="6271263"/>
            <a:ext cx="7934642" cy="1366663"/>
          </a:xfrm>
          <a:prstGeom prst="roundRect">
            <a:avLst/>
          </a:prstGeom>
          <a:solidFill>
            <a:schemeClr val="bg1">
              <a:lumMod val="8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대환대출 </a:t>
            </a:r>
            <a:r>
              <a:rPr lang="en-US" altLang="ko-KR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1</a:t>
            </a:r>
            <a:r>
              <a:rPr lang="ko-KR" altLang="en-US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회 이용 고객과 </a:t>
            </a:r>
            <a:r>
              <a:rPr lang="en-US" altLang="ko-KR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3</a:t>
            </a:r>
            <a:r>
              <a:rPr lang="ko-KR" altLang="en-US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회 이상 이용 고객 간 </a:t>
            </a:r>
            <a:endParaRPr lang="en-US" altLang="ko-KR" sz="2000" b="1" dirty="0">
              <a:solidFill>
                <a:srgbClr val="4C4747"/>
              </a:solidFill>
              <a:effectLst/>
              <a:latin typeface="+mj-ea"/>
              <a:ea typeface="+mj-ea"/>
            </a:endParaRPr>
          </a:p>
          <a:p>
            <a:pPr algn="ctr"/>
            <a:r>
              <a:rPr lang="ko-KR" altLang="en-US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신용점수 상승률 격차가 </a:t>
            </a:r>
            <a:r>
              <a:rPr lang="en-US" altLang="ko-KR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10%p</a:t>
            </a:r>
            <a:r>
              <a:rPr lang="ko-KR" altLang="en-US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나 돼요</a:t>
            </a:r>
            <a:r>
              <a:rPr lang="en-US" altLang="ko-KR" sz="20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. 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8B8753E-23E1-C455-AC58-A9478F472EEE}"/>
              </a:ext>
            </a:extLst>
          </p:cNvPr>
          <p:cNvSpPr/>
          <p:nvPr/>
        </p:nvSpPr>
        <p:spPr>
          <a:xfrm>
            <a:off x="8621612" y="8236889"/>
            <a:ext cx="7915592" cy="1366663"/>
          </a:xfrm>
          <a:prstGeom prst="roundRect">
            <a:avLst/>
          </a:prstGeom>
          <a:solidFill>
            <a:schemeClr val="bg1">
              <a:lumMod val="8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여윳돈 계산기 기능을 사용한 사람들은</a:t>
            </a:r>
            <a:endParaRPr lang="en-US" altLang="ko-KR" sz="2000" dirty="0">
              <a:solidFill>
                <a:srgbClr val="4C4747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평균 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1,144,737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원의 이자를 절약했어요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.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 </a:t>
            </a: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F39F7686-1C62-1262-22E9-23F075234DFE}"/>
              </a:ext>
            </a:extLst>
          </p:cNvPr>
          <p:cNvGrpSpPr/>
          <p:nvPr/>
        </p:nvGrpSpPr>
        <p:grpSpPr>
          <a:xfrm rot="3587639">
            <a:off x="7537853" y="4601823"/>
            <a:ext cx="715693" cy="1189304"/>
            <a:chOff x="4836371" y="3467100"/>
            <a:chExt cx="1278894" cy="2209800"/>
          </a:xfrm>
        </p:grpSpPr>
        <p:cxnSp>
          <p:nvCxnSpPr>
            <p:cNvPr id="961" name="직선 연결선 960">
              <a:extLst>
                <a:ext uri="{FF2B5EF4-FFF2-40B4-BE49-F238E27FC236}">
                  <a16:creationId xmlns:a16="http://schemas.microsoft.com/office/drawing/2014/main" id="{635ACA41-39C3-E766-072A-44813A121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6371" y="3562369"/>
              <a:ext cx="1193029" cy="211453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2" name="타원 961">
              <a:extLst>
                <a:ext uri="{FF2B5EF4-FFF2-40B4-BE49-F238E27FC236}">
                  <a16:creationId xmlns:a16="http://schemas.microsoft.com/office/drawing/2014/main" id="{6D5C895D-3E64-54F3-BBFB-9CFD88DBDCCA}"/>
                </a:ext>
              </a:extLst>
            </p:cNvPr>
            <p:cNvSpPr/>
            <p:nvPr/>
          </p:nvSpPr>
          <p:spPr>
            <a:xfrm>
              <a:off x="5971941" y="3467100"/>
              <a:ext cx="143324" cy="1433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963" name="그룹 962">
            <a:extLst>
              <a:ext uri="{FF2B5EF4-FFF2-40B4-BE49-F238E27FC236}">
                <a16:creationId xmlns:a16="http://schemas.microsoft.com/office/drawing/2014/main" id="{5F0EA49F-CF09-C2B3-6346-616F2EA7506B}"/>
              </a:ext>
            </a:extLst>
          </p:cNvPr>
          <p:cNvGrpSpPr/>
          <p:nvPr/>
        </p:nvGrpSpPr>
        <p:grpSpPr>
          <a:xfrm rot="3587639">
            <a:off x="7552903" y="6377922"/>
            <a:ext cx="749552" cy="1245569"/>
            <a:chOff x="4836371" y="3467100"/>
            <a:chExt cx="1278894" cy="2209800"/>
          </a:xfrm>
        </p:grpSpPr>
        <p:cxnSp>
          <p:nvCxnSpPr>
            <p:cNvPr id="964" name="직선 연결선 963">
              <a:extLst>
                <a:ext uri="{FF2B5EF4-FFF2-40B4-BE49-F238E27FC236}">
                  <a16:creationId xmlns:a16="http://schemas.microsoft.com/office/drawing/2014/main" id="{2D1BE3AA-E9D5-7785-B28E-B03EF1C3A1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6371" y="3562369"/>
              <a:ext cx="1193029" cy="211453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5" name="타원 964">
              <a:extLst>
                <a:ext uri="{FF2B5EF4-FFF2-40B4-BE49-F238E27FC236}">
                  <a16:creationId xmlns:a16="http://schemas.microsoft.com/office/drawing/2014/main" id="{B88F9168-62E5-8AF8-F315-AA8CEBDD57E1}"/>
                </a:ext>
              </a:extLst>
            </p:cNvPr>
            <p:cNvSpPr/>
            <p:nvPr/>
          </p:nvSpPr>
          <p:spPr>
            <a:xfrm>
              <a:off x="5971941" y="3467100"/>
              <a:ext cx="143324" cy="1433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966" name="그룹 965">
            <a:extLst>
              <a:ext uri="{FF2B5EF4-FFF2-40B4-BE49-F238E27FC236}">
                <a16:creationId xmlns:a16="http://schemas.microsoft.com/office/drawing/2014/main" id="{E9EA76F6-BD92-8043-A123-8F0D51D13357}"/>
              </a:ext>
            </a:extLst>
          </p:cNvPr>
          <p:cNvGrpSpPr/>
          <p:nvPr/>
        </p:nvGrpSpPr>
        <p:grpSpPr>
          <a:xfrm rot="3587639">
            <a:off x="7553555" y="8355149"/>
            <a:ext cx="760170" cy="1263213"/>
            <a:chOff x="4836371" y="3467100"/>
            <a:chExt cx="1278894" cy="2209800"/>
          </a:xfrm>
        </p:grpSpPr>
        <p:cxnSp>
          <p:nvCxnSpPr>
            <p:cNvPr id="967" name="직선 연결선 966">
              <a:extLst>
                <a:ext uri="{FF2B5EF4-FFF2-40B4-BE49-F238E27FC236}">
                  <a16:creationId xmlns:a16="http://schemas.microsoft.com/office/drawing/2014/main" id="{2644EA0D-7E08-492A-DCE1-EFEB8AC17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6371" y="3562369"/>
              <a:ext cx="1193029" cy="211453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8" name="타원 967">
              <a:extLst>
                <a:ext uri="{FF2B5EF4-FFF2-40B4-BE49-F238E27FC236}">
                  <a16:creationId xmlns:a16="http://schemas.microsoft.com/office/drawing/2014/main" id="{C7D79382-5BF9-A090-FAA5-7C2472C3FD8F}"/>
                </a:ext>
              </a:extLst>
            </p:cNvPr>
            <p:cNvSpPr/>
            <p:nvPr/>
          </p:nvSpPr>
          <p:spPr>
            <a:xfrm>
              <a:off x="5971941" y="3467100"/>
              <a:ext cx="143324" cy="1433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69" name="TextBox 968">
            <a:extLst>
              <a:ext uri="{FF2B5EF4-FFF2-40B4-BE49-F238E27FC236}">
                <a16:creationId xmlns:a16="http://schemas.microsoft.com/office/drawing/2014/main" id="{15D418C6-4670-B0D1-C6B7-AAD4977C8D78}"/>
              </a:ext>
            </a:extLst>
          </p:cNvPr>
          <p:cNvSpPr txBox="1"/>
          <p:nvPr/>
        </p:nvSpPr>
        <p:spPr>
          <a:xfrm>
            <a:off x="8341192" y="4480554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나눔스퀘어_ac Bold" panose="020B0600000101010101" pitchFamily="50" charset="-127"/>
              </a:rPr>
              <a:t>“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  <a:ea typeface="나눔스퀘어_ac Bold" panose="020B0600000101010101" pitchFamily="50" charset="-127"/>
            </a:endParaRPr>
          </a:p>
        </p:txBody>
      </p:sp>
      <p:sp>
        <p:nvSpPr>
          <p:cNvPr id="970" name="TextBox 969">
            <a:extLst>
              <a:ext uri="{FF2B5EF4-FFF2-40B4-BE49-F238E27FC236}">
                <a16:creationId xmlns:a16="http://schemas.microsoft.com/office/drawing/2014/main" id="{5A58D2D3-29BA-AD31-9B60-094B2C6E8595}"/>
              </a:ext>
            </a:extLst>
          </p:cNvPr>
          <p:cNvSpPr txBox="1"/>
          <p:nvPr/>
        </p:nvSpPr>
        <p:spPr>
          <a:xfrm>
            <a:off x="16165408" y="5121037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나눔스퀘어_ac Bold" panose="020B0600000101010101" pitchFamily="50" charset="-127"/>
              </a:rPr>
              <a:t>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  <a:ea typeface="나눔스퀘어_ac Bold" panose="020B0600000101010101" pitchFamily="50" charset="-127"/>
            </a:endParaRPr>
          </a:p>
        </p:txBody>
      </p:sp>
      <p:sp>
        <p:nvSpPr>
          <p:cNvPr id="971" name="TextBox 970">
            <a:extLst>
              <a:ext uri="{FF2B5EF4-FFF2-40B4-BE49-F238E27FC236}">
                <a16:creationId xmlns:a16="http://schemas.microsoft.com/office/drawing/2014/main" id="{5A69443D-7841-D1C5-7010-A09E7FA9F5EA}"/>
              </a:ext>
            </a:extLst>
          </p:cNvPr>
          <p:cNvSpPr txBox="1"/>
          <p:nvPr/>
        </p:nvSpPr>
        <p:spPr>
          <a:xfrm>
            <a:off x="8379148" y="6182350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나눔스퀘어_ac Bold" panose="020B0600000101010101" pitchFamily="50" charset="-127"/>
              </a:rPr>
              <a:t>“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  <a:ea typeface="나눔스퀘어_ac Bold" panose="020B0600000101010101" pitchFamily="50" charset="-127"/>
            </a:endParaRPr>
          </a:p>
        </p:txBody>
      </p:sp>
      <p:sp>
        <p:nvSpPr>
          <p:cNvPr id="972" name="TextBox 971">
            <a:extLst>
              <a:ext uri="{FF2B5EF4-FFF2-40B4-BE49-F238E27FC236}">
                <a16:creationId xmlns:a16="http://schemas.microsoft.com/office/drawing/2014/main" id="{DDD5C34A-6652-491D-381E-A94D57BF4B1C}"/>
              </a:ext>
            </a:extLst>
          </p:cNvPr>
          <p:cNvSpPr txBox="1"/>
          <p:nvPr/>
        </p:nvSpPr>
        <p:spPr>
          <a:xfrm>
            <a:off x="16125359" y="6822833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나눔스퀘어_ac Bold" panose="020B0600000101010101" pitchFamily="50" charset="-127"/>
              </a:rPr>
              <a:t>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  <a:ea typeface="나눔스퀘어_ac Bold" panose="020B0600000101010101" pitchFamily="50" charset="-127"/>
            </a:endParaRPr>
          </a:p>
        </p:txBody>
      </p:sp>
      <p:sp>
        <p:nvSpPr>
          <p:cNvPr id="973" name="TextBox 972">
            <a:extLst>
              <a:ext uri="{FF2B5EF4-FFF2-40B4-BE49-F238E27FC236}">
                <a16:creationId xmlns:a16="http://schemas.microsoft.com/office/drawing/2014/main" id="{664CC087-842B-D79C-E4C7-DC8D440C425B}"/>
              </a:ext>
            </a:extLst>
          </p:cNvPr>
          <p:cNvSpPr txBox="1"/>
          <p:nvPr/>
        </p:nvSpPr>
        <p:spPr>
          <a:xfrm>
            <a:off x="8379148" y="8213499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나눔스퀘어_ac Bold" panose="020B0600000101010101" pitchFamily="50" charset="-127"/>
              </a:rPr>
              <a:t>“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  <a:ea typeface="나눔스퀘어_ac Bold" panose="020B0600000101010101" pitchFamily="50" charset="-127"/>
            </a:endParaRPr>
          </a:p>
        </p:txBody>
      </p:sp>
      <p:sp>
        <p:nvSpPr>
          <p:cNvPr id="974" name="TextBox 973">
            <a:extLst>
              <a:ext uri="{FF2B5EF4-FFF2-40B4-BE49-F238E27FC236}">
                <a16:creationId xmlns:a16="http://schemas.microsoft.com/office/drawing/2014/main" id="{6A7BDF93-0D3D-65A0-3A77-938007B68A0E}"/>
              </a:ext>
            </a:extLst>
          </p:cNvPr>
          <p:cNvSpPr txBox="1"/>
          <p:nvPr/>
        </p:nvSpPr>
        <p:spPr>
          <a:xfrm>
            <a:off x="16125359" y="8853982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나눔스퀘어_ac Bold" panose="020B0600000101010101" pitchFamily="50" charset="-127"/>
              </a:rPr>
              <a:t>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  <a:ea typeface="나눔스퀘어_ac Bold" panose="020B0600000101010101" pitchFamily="50" charset="-127"/>
            </a:endParaRPr>
          </a:p>
        </p:txBody>
      </p:sp>
      <p:pic>
        <p:nvPicPr>
          <p:cNvPr id="977" name="그림 976">
            <a:extLst>
              <a:ext uri="{FF2B5EF4-FFF2-40B4-BE49-F238E27FC236}">
                <a16:creationId xmlns:a16="http://schemas.microsoft.com/office/drawing/2014/main" id="{AC62420B-4392-11E7-22BC-33E2D9B42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5219700"/>
            <a:ext cx="5069671" cy="8179068"/>
          </a:xfrm>
          <a:prstGeom prst="rect">
            <a:avLst/>
          </a:prstGeom>
        </p:spPr>
      </p:pic>
      <p:sp>
        <p:nvSpPr>
          <p:cNvPr id="3" name="Object 35">
            <a:extLst>
              <a:ext uri="{FF2B5EF4-FFF2-40B4-BE49-F238E27FC236}">
                <a16:creationId xmlns:a16="http://schemas.microsoft.com/office/drawing/2014/main" id="{FDD96584-FED3-E2F0-7E05-798A5D19E9FA}"/>
              </a:ext>
            </a:extLst>
          </p:cNvPr>
          <p:cNvSpPr txBox="1"/>
          <p:nvPr/>
        </p:nvSpPr>
        <p:spPr>
          <a:xfrm>
            <a:off x="13487753" y="545283"/>
            <a:ext cx="35741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400" kern="0" spc="-1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군집분석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4" name="Object 36">
            <a:extLst>
              <a:ext uri="{FF2B5EF4-FFF2-40B4-BE49-F238E27FC236}">
                <a16:creationId xmlns:a16="http://schemas.microsoft.com/office/drawing/2014/main" id="{63FB76BE-94D8-BBDB-EC61-9C21F4EBC89A}"/>
              </a:ext>
            </a:extLst>
          </p:cNvPr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04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E495240-B3EE-836D-301F-1E995D0D4130}"/>
              </a:ext>
            </a:extLst>
          </p:cNvPr>
          <p:cNvSpPr txBox="1"/>
          <p:nvPr/>
        </p:nvSpPr>
        <p:spPr>
          <a:xfrm>
            <a:off x="1147314" y="1198924"/>
            <a:ext cx="1066221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300" dirty="0">
                <a:solidFill>
                  <a:srgbClr val="4C50BB"/>
                </a:solidFill>
                <a:latin typeface="+mj-ea"/>
                <a:ea typeface="+mj-ea"/>
              </a:rPr>
              <a:t>군집</a:t>
            </a:r>
            <a:r>
              <a:rPr lang="en-US" altLang="ko-KR" sz="5400" kern="0" spc="300" dirty="0">
                <a:solidFill>
                  <a:srgbClr val="4C50BB"/>
                </a:solidFill>
                <a:latin typeface="+mj-ea"/>
                <a:ea typeface="+mj-ea"/>
              </a:rPr>
              <a:t>4 </a:t>
            </a:r>
            <a:r>
              <a:rPr lang="ko-KR" altLang="en-US" sz="3600" kern="0" dirty="0">
                <a:solidFill>
                  <a:srgbClr val="4C4747"/>
                </a:solidFill>
                <a:latin typeface="+mj-ea"/>
                <a:ea typeface="+mj-ea"/>
              </a:rPr>
              <a:t>대출관리 서비스 이용을 유도할 충성 고객</a:t>
            </a:r>
            <a:endParaRPr lang="ko-KR" altLang="en-US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F875C07-1852-C41E-F6A2-645835D73F1A}"/>
              </a:ext>
            </a:extLst>
          </p:cNvPr>
          <p:cNvCxnSpPr>
            <a:cxnSpLocks/>
          </p:cNvCxnSpPr>
          <p:nvPr/>
        </p:nvCxnSpPr>
        <p:spPr>
          <a:xfrm>
            <a:off x="1250773" y="2095500"/>
            <a:ext cx="9417227" cy="0"/>
          </a:xfrm>
          <a:prstGeom prst="line">
            <a:avLst/>
          </a:prstGeom>
          <a:ln w="25400">
            <a:solidFill>
              <a:srgbClr val="4C50BB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1003">
            <a:extLst>
              <a:ext uri="{FF2B5EF4-FFF2-40B4-BE49-F238E27FC236}">
                <a16:creationId xmlns:a16="http://schemas.microsoft.com/office/drawing/2014/main" id="{1FF10597-48F4-439E-5090-7343F720F8A2}"/>
              </a:ext>
            </a:extLst>
          </p:cNvPr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10" name="Object 14">
              <a:extLst>
                <a:ext uri="{FF2B5EF4-FFF2-40B4-BE49-F238E27FC236}">
                  <a16:creationId xmlns:a16="http://schemas.microsoft.com/office/drawing/2014/main" id="{66A7A9FD-E610-2916-E17E-A41BFACE0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11" name="Object 15">
              <a:extLst>
                <a:ext uri="{FF2B5EF4-FFF2-40B4-BE49-F238E27FC236}">
                  <a16:creationId xmlns:a16="http://schemas.microsoft.com/office/drawing/2014/main" id="{8830A7CF-A74E-8BB0-B2D7-C384873B4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449F8527-42C1-20CF-CD56-CB532B008F40}"/>
              </a:ext>
            </a:extLst>
          </p:cNvPr>
          <p:cNvGrpSpPr/>
          <p:nvPr/>
        </p:nvGrpSpPr>
        <p:grpSpPr>
          <a:xfrm>
            <a:off x="11809524" y="-575842"/>
            <a:ext cx="3492327" cy="3248409"/>
            <a:chOff x="11809524" y="-575842"/>
            <a:chExt cx="3492327" cy="3248409"/>
          </a:xfrm>
        </p:grpSpPr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AAFB0971-A85A-CF20-3648-0FF708376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09524" y="-575842"/>
              <a:ext cx="3492327" cy="32484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948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630560" y="2316995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6 Bold" pitchFamily="34" charset="0"/>
              </a:rPr>
              <a:t>05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93420" y="5127400"/>
            <a:ext cx="1043173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400" kern="0" dirty="0">
                <a:solidFill>
                  <a:srgbClr val="FFFFFF"/>
                </a:solidFill>
                <a:latin typeface="나눔스퀘어_ac Bold"/>
                <a:ea typeface="나눔스퀘어_ac Bold"/>
              </a:rPr>
              <a:t>결론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나눔스퀘어_ac Bold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55303" y="6629755"/>
            <a:ext cx="894370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Bold"/>
                <a:ea typeface="나눔스퀘어_ac Bold"/>
                <a:cs typeface="S-Core Dream 5 Medium" pitchFamily="34" charset="0"/>
              </a:rPr>
              <a:t>Conclusion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나눔스퀘어_ac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0607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1900590" y="-1292369"/>
            <a:ext cx="3464994" cy="3188741"/>
            <a:chOff x="11900590" y="-1292369"/>
            <a:chExt cx="3464994" cy="31887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0590" y="-1292369"/>
              <a:ext cx="3464994" cy="318874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4452609" y="9762044"/>
            <a:ext cx="55712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23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B59666E3-0215-D850-421A-361CE70FAF37}"/>
              </a:ext>
            </a:extLst>
          </p:cNvPr>
          <p:cNvSpPr txBox="1"/>
          <p:nvPr/>
        </p:nvSpPr>
        <p:spPr>
          <a:xfrm>
            <a:off x="1147314" y="1198924"/>
            <a:ext cx="815027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300" dirty="0">
                <a:solidFill>
                  <a:srgbClr val="4C4747"/>
                </a:solidFill>
                <a:latin typeface="+mj-ea"/>
                <a:ea typeface="+mj-ea"/>
              </a:rPr>
              <a:t>기대효과</a:t>
            </a:r>
            <a:endParaRPr lang="en-US" sz="2000" spc="3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160C6-87D5-F5C8-57BC-7FCD78CFB088}"/>
              </a:ext>
            </a:extLst>
          </p:cNvPr>
          <p:cNvSpPr txBox="1"/>
          <p:nvPr/>
        </p:nvSpPr>
        <p:spPr>
          <a:xfrm>
            <a:off x="1147314" y="2400300"/>
            <a:ext cx="15956243" cy="5163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rgbClr val="4C50BB"/>
                </a:solidFill>
                <a:latin typeface="+mj-ea"/>
                <a:ea typeface="+mj-ea"/>
              </a:rPr>
              <a:t>01. </a:t>
            </a:r>
            <a:r>
              <a:rPr lang="ko-KR" altLang="en-US" sz="2400" dirty="0">
                <a:solidFill>
                  <a:srgbClr val="4C4747"/>
                </a:solidFill>
                <a:latin typeface="+mj-ea"/>
                <a:ea typeface="+mj-ea"/>
              </a:rPr>
              <a:t>고객 특성</a:t>
            </a:r>
            <a:r>
              <a:rPr lang="en-US" altLang="ko-KR" sz="2400" dirty="0">
                <a:solidFill>
                  <a:srgbClr val="4C4747"/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rgbClr val="4C4747"/>
                </a:solidFill>
                <a:latin typeface="+mj-ea"/>
                <a:ea typeface="+mj-ea"/>
              </a:rPr>
              <a:t>대출 결과를 기반으로 한 만족도 분석</a:t>
            </a:r>
            <a:r>
              <a:rPr lang="en-US" altLang="ko-KR" sz="2400" dirty="0">
                <a:solidFill>
                  <a:srgbClr val="4C4747"/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rgbClr val="4C4747"/>
                </a:solidFill>
                <a:latin typeface="+mj-ea"/>
                <a:ea typeface="+mj-ea"/>
              </a:rPr>
              <a:t>시간대별 사용 추이를 바탕으로 하여 앱 운영 전략 설계 및 차별화 전략 수립 가능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rgbClr val="4C50BB"/>
                </a:solidFill>
                <a:latin typeface="+mj-ea"/>
                <a:ea typeface="+mj-ea"/>
              </a:rPr>
              <a:t>02</a:t>
            </a:r>
            <a:r>
              <a:rPr lang="en-US" altLang="ko-KR" sz="2400" dirty="0">
                <a:solidFill>
                  <a:srgbClr val="4C4747"/>
                </a:solidFill>
                <a:latin typeface="+mj-ea"/>
                <a:ea typeface="+mj-ea"/>
              </a:rPr>
              <a:t>. </a:t>
            </a:r>
            <a:r>
              <a:rPr lang="ko-KR" altLang="en-US" sz="2400" dirty="0">
                <a:solidFill>
                  <a:srgbClr val="4C4747"/>
                </a:solidFill>
                <a:latin typeface="+mj-ea"/>
                <a:ea typeface="+mj-ea"/>
              </a:rPr>
              <a:t>고객의 대출 신청 예측 모델의 결과를 통해</a:t>
            </a:r>
            <a:r>
              <a:rPr lang="en-US" altLang="ko-KR" sz="2400" dirty="0">
                <a:solidFill>
                  <a:srgbClr val="4C4747"/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rgbClr val="4C4747"/>
                </a:solidFill>
                <a:latin typeface="+mj-ea"/>
                <a:ea typeface="+mj-ea"/>
              </a:rPr>
              <a:t>대출 상품의 화면 내  노출 순서를 정렬하여 더 적합한 상품에 대한 우선 추천 가능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rgbClr val="4C50BB"/>
                </a:solidFill>
                <a:latin typeface="+mj-ea"/>
                <a:ea typeface="+mj-ea"/>
              </a:rPr>
              <a:t>03. </a:t>
            </a:r>
            <a:r>
              <a:rPr lang="ko-KR" altLang="en-US" sz="2400" dirty="0">
                <a:solidFill>
                  <a:srgbClr val="4C4747"/>
                </a:solidFill>
                <a:latin typeface="+mj-ea"/>
                <a:ea typeface="+mj-ea"/>
              </a:rPr>
              <a:t>모델링을  통해 파악한 중요 변수인 신용점수</a:t>
            </a:r>
            <a:r>
              <a:rPr lang="en-US" altLang="ko-KR" sz="2400" dirty="0">
                <a:solidFill>
                  <a:srgbClr val="4C4747"/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rgbClr val="4C4747"/>
                </a:solidFill>
                <a:latin typeface="+mj-ea"/>
                <a:ea typeface="+mj-ea"/>
              </a:rPr>
              <a:t>상품</a:t>
            </a:r>
            <a:r>
              <a:rPr lang="en-US" altLang="ko-KR" sz="2400" dirty="0">
                <a:solidFill>
                  <a:srgbClr val="4C4747"/>
                </a:solidFill>
                <a:latin typeface="+mj-ea"/>
                <a:ea typeface="+mj-ea"/>
              </a:rPr>
              <a:t>ID, </a:t>
            </a:r>
            <a:r>
              <a:rPr lang="ko-KR" altLang="en-US" sz="2400" dirty="0">
                <a:solidFill>
                  <a:srgbClr val="4C4747"/>
                </a:solidFill>
                <a:latin typeface="+mj-ea"/>
                <a:ea typeface="+mj-ea"/>
              </a:rPr>
              <a:t>희망대출금액을 기반으로 하여</a:t>
            </a:r>
            <a:r>
              <a:rPr lang="en-US" altLang="ko-KR" sz="2400" dirty="0">
                <a:solidFill>
                  <a:srgbClr val="4C4747"/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rgbClr val="4C4747"/>
                </a:solidFill>
                <a:latin typeface="+mj-ea"/>
                <a:ea typeface="+mj-ea"/>
              </a:rPr>
              <a:t>상품 선택 심리를 활용한 대출 관련 컨텐츠 생성 가능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rgbClr val="4C50BB"/>
                </a:solidFill>
                <a:latin typeface="+mj-ea"/>
                <a:ea typeface="+mj-ea"/>
              </a:rPr>
              <a:t>04. </a:t>
            </a:r>
            <a:r>
              <a:rPr lang="ko-KR" altLang="en-US" sz="2400" dirty="0">
                <a:solidFill>
                  <a:srgbClr val="4C4747"/>
                </a:solidFill>
                <a:latin typeface="+mj-ea"/>
                <a:ea typeface="+mj-ea"/>
              </a:rPr>
              <a:t>유저 군집별로 메인 화면에 나타낼 메세지를 차별화하여</a:t>
            </a:r>
            <a:r>
              <a:rPr lang="en-US" altLang="ko-KR" sz="2400" dirty="0">
                <a:solidFill>
                  <a:srgbClr val="4C4747"/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rgbClr val="4C4747"/>
                </a:solidFill>
                <a:latin typeface="+mj-ea"/>
                <a:ea typeface="+mj-ea"/>
              </a:rPr>
              <a:t>각 군집이 필요로 하는 기능 및 정보를 빠르게 전달함과 동시에 앱 사용 편의성 증대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rgbClr val="4C50BB"/>
                </a:solidFill>
                <a:latin typeface="+mj-ea"/>
                <a:ea typeface="+mj-ea"/>
              </a:rPr>
              <a:t>05. </a:t>
            </a:r>
            <a:r>
              <a:rPr lang="en-US" altLang="ko-KR" sz="2400" dirty="0">
                <a:solidFill>
                  <a:srgbClr val="4C4747"/>
                </a:solidFill>
                <a:latin typeface="+mj-ea"/>
                <a:ea typeface="+mj-ea"/>
              </a:rPr>
              <a:t>UI </a:t>
            </a:r>
            <a:r>
              <a:rPr lang="ko-KR" altLang="en-US" sz="2400" dirty="0">
                <a:solidFill>
                  <a:srgbClr val="4C4747"/>
                </a:solidFill>
                <a:latin typeface="+mj-ea"/>
                <a:ea typeface="+mj-ea"/>
              </a:rPr>
              <a:t>차별화를 통해 </a:t>
            </a:r>
            <a:r>
              <a:rPr lang="ko-KR" altLang="en-US" sz="2400" dirty="0" err="1">
                <a:solidFill>
                  <a:srgbClr val="4C4747"/>
                </a:solidFill>
                <a:latin typeface="+mj-ea"/>
                <a:ea typeface="+mj-ea"/>
              </a:rPr>
              <a:t>핀다의</a:t>
            </a:r>
            <a:r>
              <a:rPr lang="ko-KR" altLang="en-US" sz="2400" dirty="0">
                <a:solidFill>
                  <a:srgbClr val="4C4747"/>
                </a:solidFill>
                <a:latin typeface="+mj-ea"/>
                <a:ea typeface="+mj-ea"/>
              </a:rPr>
              <a:t> 부가 서비스 이용도를 높여</a:t>
            </a:r>
            <a:r>
              <a:rPr lang="en-US" altLang="ko-KR" sz="2400" dirty="0">
                <a:solidFill>
                  <a:srgbClr val="4C4747"/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rgbClr val="4C4747"/>
                </a:solidFill>
                <a:latin typeface="+mj-ea"/>
                <a:ea typeface="+mj-ea"/>
              </a:rPr>
              <a:t>타 대출비교 플랫폼으로의 고객 이탈 방지 및 충성고객 증대</a:t>
            </a:r>
            <a:endParaRPr lang="en-US" altLang="ko-KR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2" name="Object 35">
            <a:extLst>
              <a:ext uri="{FF2B5EF4-FFF2-40B4-BE49-F238E27FC236}">
                <a16:creationId xmlns:a16="http://schemas.microsoft.com/office/drawing/2014/main" id="{5EB3113F-5566-BEE6-CB5D-ABC6D360EA1E}"/>
              </a:ext>
            </a:extLst>
          </p:cNvPr>
          <p:cNvSpPr txBox="1"/>
          <p:nvPr/>
        </p:nvSpPr>
        <p:spPr>
          <a:xfrm>
            <a:off x="13335000" y="514506"/>
            <a:ext cx="3574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모델링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3" name="Object 36">
            <a:extLst>
              <a:ext uri="{FF2B5EF4-FFF2-40B4-BE49-F238E27FC236}">
                <a16:creationId xmlns:a16="http://schemas.microsoft.com/office/drawing/2014/main" id="{FB680273-F5DA-94B1-C4AA-42B46F0CB2FF}"/>
              </a:ext>
            </a:extLst>
          </p:cNvPr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03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6569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1900590" y="-1292369"/>
            <a:ext cx="3464994" cy="3188741"/>
            <a:chOff x="11900590" y="-1292369"/>
            <a:chExt cx="3464994" cy="31887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0590" y="-1292369"/>
              <a:ext cx="3464994" cy="318874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4452609" y="9762044"/>
            <a:ext cx="55712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23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B59666E3-0215-D850-421A-361CE70FAF37}"/>
              </a:ext>
            </a:extLst>
          </p:cNvPr>
          <p:cNvSpPr txBox="1"/>
          <p:nvPr/>
        </p:nvSpPr>
        <p:spPr>
          <a:xfrm>
            <a:off x="1147314" y="1198924"/>
            <a:ext cx="815027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300" dirty="0">
                <a:solidFill>
                  <a:srgbClr val="4C4747"/>
                </a:solidFill>
                <a:latin typeface="+mj-ea"/>
                <a:ea typeface="+mj-ea"/>
              </a:rPr>
              <a:t>한계점</a:t>
            </a:r>
            <a:endParaRPr lang="en-US" sz="2000" spc="3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B9E399D8-6A6A-89D8-D191-E0F552EDD1B2}"/>
              </a:ext>
            </a:extLst>
          </p:cNvPr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12" name="Object 14">
              <a:extLst>
                <a:ext uri="{FF2B5EF4-FFF2-40B4-BE49-F238E27FC236}">
                  <a16:creationId xmlns:a16="http://schemas.microsoft.com/office/drawing/2014/main" id="{A12A1D3D-D3B6-D545-B3AB-D77C1A09F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13" name="Object 15">
              <a:extLst>
                <a:ext uri="{FF2B5EF4-FFF2-40B4-BE49-F238E27FC236}">
                  <a16:creationId xmlns:a16="http://schemas.microsoft.com/office/drawing/2014/main" id="{9B0C34B3-CEC6-14CF-0507-ACD92938D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88160C6-87D5-F5C8-57BC-7FCD78CFB088}"/>
              </a:ext>
            </a:extLst>
          </p:cNvPr>
          <p:cNvSpPr txBox="1"/>
          <p:nvPr/>
        </p:nvSpPr>
        <p:spPr>
          <a:xfrm>
            <a:off x="1326141" y="3115206"/>
            <a:ext cx="12542259" cy="428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rgbClr val="4C50BB"/>
                </a:solidFill>
                <a:latin typeface="+mj-ea"/>
                <a:ea typeface="+mj-ea"/>
              </a:rPr>
              <a:t>01. </a:t>
            </a:r>
            <a:r>
              <a:rPr lang="ko-KR" altLang="en-US" sz="2800" dirty="0">
                <a:solidFill>
                  <a:srgbClr val="4C4747"/>
                </a:solidFill>
                <a:latin typeface="+mj-ea"/>
                <a:ea typeface="+mj-ea"/>
              </a:rPr>
              <a:t>데이터 불균형으로 인한 분석의 어려움</a:t>
            </a:r>
            <a:endParaRPr lang="en-US" altLang="ko-KR" sz="2800" dirty="0">
              <a:solidFill>
                <a:srgbClr val="4C4747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rgbClr val="4C50BB"/>
                </a:solidFill>
                <a:latin typeface="+mj-ea"/>
                <a:ea typeface="+mj-ea"/>
              </a:rPr>
              <a:t>02. </a:t>
            </a:r>
            <a:r>
              <a:rPr lang="ko-KR" altLang="en-US" sz="2800" dirty="0">
                <a:solidFill>
                  <a:srgbClr val="4C4747"/>
                </a:solidFill>
                <a:latin typeface="+mj-ea"/>
                <a:ea typeface="+mj-ea"/>
              </a:rPr>
              <a:t>범주가 많은 변수</a:t>
            </a:r>
            <a:r>
              <a:rPr lang="en-US" altLang="ko-KR" sz="2800" dirty="0">
                <a:solidFill>
                  <a:srgbClr val="4C4747"/>
                </a:solidFill>
                <a:latin typeface="+mj-ea"/>
                <a:ea typeface="+mj-ea"/>
              </a:rPr>
              <a:t>(</a:t>
            </a:r>
            <a:r>
              <a:rPr lang="ko-KR" altLang="en-US" sz="2800" dirty="0" err="1">
                <a:solidFill>
                  <a:srgbClr val="4C4747"/>
                </a:solidFill>
                <a:latin typeface="+mj-ea"/>
                <a:ea typeface="+mj-ea"/>
              </a:rPr>
              <a:t>금융사</a:t>
            </a:r>
            <a:r>
              <a:rPr lang="ko-KR" altLang="en-US" sz="2800" dirty="0">
                <a:solidFill>
                  <a:srgbClr val="4C4747"/>
                </a:solidFill>
                <a:latin typeface="+mj-ea"/>
                <a:ea typeface="+mj-ea"/>
              </a:rPr>
              <a:t> 번호</a:t>
            </a:r>
            <a:r>
              <a:rPr lang="en-US" altLang="ko-KR" sz="2800" dirty="0">
                <a:solidFill>
                  <a:srgbClr val="4C4747"/>
                </a:solidFill>
                <a:latin typeface="+mj-ea"/>
                <a:ea typeface="+mj-ea"/>
              </a:rPr>
              <a:t>, </a:t>
            </a:r>
            <a:r>
              <a:rPr lang="ko-KR" altLang="en-US" sz="2800" dirty="0">
                <a:solidFill>
                  <a:srgbClr val="4C4747"/>
                </a:solidFill>
                <a:latin typeface="+mj-ea"/>
                <a:ea typeface="+mj-ea"/>
              </a:rPr>
              <a:t>상품 번호</a:t>
            </a:r>
            <a:r>
              <a:rPr lang="en-US" altLang="ko-KR" sz="2800" dirty="0">
                <a:solidFill>
                  <a:srgbClr val="4C4747"/>
                </a:solidFill>
                <a:latin typeface="+mj-ea"/>
                <a:ea typeface="+mj-ea"/>
              </a:rPr>
              <a:t>)</a:t>
            </a:r>
            <a:r>
              <a:rPr lang="ko-KR" altLang="en-US" sz="2800" dirty="0">
                <a:solidFill>
                  <a:srgbClr val="4C4747"/>
                </a:solidFill>
                <a:latin typeface="+mj-ea"/>
                <a:ea typeface="+mj-ea"/>
              </a:rPr>
              <a:t>를 축소시키지 못함</a:t>
            </a:r>
            <a:endParaRPr lang="en-US" altLang="ko-KR" sz="2800" dirty="0">
              <a:solidFill>
                <a:srgbClr val="4C4747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rgbClr val="4C50BB"/>
                </a:solidFill>
                <a:latin typeface="+mj-ea"/>
                <a:ea typeface="+mj-ea"/>
              </a:rPr>
              <a:t>03. </a:t>
            </a:r>
            <a:r>
              <a:rPr lang="ko-KR" altLang="en-US" sz="2800" dirty="0">
                <a:solidFill>
                  <a:srgbClr val="4C4747"/>
                </a:solidFill>
                <a:latin typeface="+mj-ea"/>
                <a:ea typeface="+mj-ea"/>
              </a:rPr>
              <a:t>메모리 문제로 </a:t>
            </a:r>
            <a:r>
              <a:rPr lang="en-US" altLang="ko-KR" sz="2800" dirty="0">
                <a:solidFill>
                  <a:srgbClr val="4C4747"/>
                </a:solidFill>
                <a:latin typeface="+mj-ea"/>
                <a:ea typeface="+mj-ea"/>
              </a:rPr>
              <a:t>SMOTE, Tomek</a:t>
            </a:r>
            <a:r>
              <a:rPr lang="ko-KR" altLang="en-US" sz="2800" dirty="0">
                <a:solidFill>
                  <a:srgbClr val="4C4747"/>
                </a:solidFill>
                <a:latin typeface="+mj-ea"/>
                <a:ea typeface="+mj-ea"/>
              </a:rPr>
              <a:t> 등 알고리즘 기반 </a:t>
            </a:r>
            <a:r>
              <a:rPr lang="ko-KR" altLang="en-US" sz="2800" dirty="0" err="1">
                <a:solidFill>
                  <a:srgbClr val="4C4747"/>
                </a:solidFill>
                <a:latin typeface="+mj-ea"/>
                <a:ea typeface="+mj-ea"/>
              </a:rPr>
              <a:t>언더샘플링을</a:t>
            </a:r>
            <a:r>
              <a:rPr lang="ko-KR" altLang="en-US" sz="2800" dirty="0">
                <a:solidFill>
                  <a:srgbClr val="4C4747"/>
                </a:solidFill>
                <a:latin typeface="+mj-ea"/>
                <a:ea typeface="+mj-ea"/>
              </a:rPr>
              <a:t> 진행하지 못함</a:t>
            </a:r>
            <a:endParaRPr lang="en-US" altLang="ko-KR" sz="2800" dirty="0">
              <a:solidFill>
                <a:srgbClr val="4C4747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rgbClr val="4C50BB"/>
                </a:solidFill>
                <a:latin typeface="+mj-ea"/>
                <a:ea typeface="+mj-ea"/>
              </a:rPr>
              <a:t>04. </a:t>
            </a:r>
            <a:r>
              <a:rPr lang="ko-KR" altLang="en-US" sz="2800" dirty="0">
                <a:solidFill>
                  <a:srgbClr val="4C4747"/>
                </a:solidFill>
                <a:latin typeface="+mj-ea"/>
                <a:ea typeface="+mj-ea"/>
              </a:rPr>
              <a:t>메모리 문제로 다양한 실험을 하지 못함</a:t>
            </a:r>
            <a:endParaRPr lang="en-US" altLang="ko-KR" sz="2800" dirty="0">
              <a:solidFill>
                <a:srgbClr val="4C4747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rgbClr val="4C50BB"/>
                </a:solidFill>
                <a:latin typeface="+mj-ea"/>
                <a:ea typeface="+mj-ea"/>
              </a:rPr>
              <a:t>05. </a:t>
            </a:r>
            <a:r>
              <a:rPr lang="ko-KR" altLang="en-US" sz="2800" dirty="0" err="1">
                <a:solidFill>
                  <a:srgbClr val="4C4747"/>
                </a:solidFill>
                <a:latin typeface="+mj-ea"/>
                <a:ea typeface="+mj-ea"/>
              </a:rPr>
              <a:t>과적합</a:t>
            </a:r>
            <a:r>
              <a:rPr lang="ko-KR" altLang="en-US" sz="2800" dirty="0">
                <a:solidFill>
                  <a:srgbClr val="4C4747"/>
                </a:solidFill>
                <a:latin typeface="+mj-ea"/>
                <a:ea typeface="+mj-ea"/>
              </a:rPr>
              <a:t> 가능성 존재</a:t>
            </a:r>
            <a:endParaRPr lang="en-US" altLang="ko-KR" sz="28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2" name="Object 35">
            <a:extLst>
              <a:ext uri="{FF2B5EF4-FFF2-40B4-BE49-F238E27FC236}">
                <a16:creationId xmlns:a16="http://schemas.microsoft.com/office/drawing/2014/main" id="{5EB3113F-5566-BEE6-CB5D-ABC6D360EA1E}"/>
              </a:ext>
            </a:extLst>
          </p:cNvPr>
          <p:cNvSpPr txBox="1"/>
          <p:nvPr/>
        </p:nvSpPr>
        <p:spPr>
          <a:xfrm>
            <a:off x="13335000" y="514506"/>
            <a:ext cx="3574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모델링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3" name="Object 36">
            <a:extLst>
              <a:ext uri="{FF2B5EF4-FFF2-40B4-BE49-F238E27FC236}">
                <a16:creationId xmlns:a16="http://schemas.microsoft.com/office/drawing/2014/main" id="{FB680273-F5DA-94B1-C4AA-42B46F0CB2FF}"/>
              </a:ext>
            </a:extLst>
          </p:cNvPr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03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80952" y="2130988"/>
            <a:ext cx="21314286" cy="67403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6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6 Bold" pitchFamily="34" charset="0"/>
              </a:rPr>
              <a:t>THANK</a:t>
            </a:r>
          </a:p>
          <a:p>
            <a:r>
              <a:rPr lang="en-US" sz="216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6 Bold" pitchFamily="34" charset="0"/>
              </a:rPr>
              <a:t>YOU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1241808" y="8125125"/>
            <a:ext cx="55712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Hype Money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</a:t>
            </a:r>
            <a:endParaRPr lang="en-US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88166D-F735-233B-2C5C-9C92476859AB}"/>
              </a:ext>
            </a:extLst>
          </p:cNvPr>
          <p:cNvSpPr txBox="1"/>
          <p:nvPr/>
        </p:nvSpPr>
        <p:spPr>
          <a:xfrm>
            <a:off x="1446627" y="1578982"/>
            <a:ext cx="4562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2022 </a:t>
            </a:r>
            <a:r>
              <a:rPr lang="ko-KR" altLang="en-US" sz="2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빅콘테스트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퓨처스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부문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F163CF7-C89F-51E0-1B1F-26401C5F9DCB}"/>
              </a:ext>
            </a:extLst>
          </p:cNvPr>
          <p:cNvSpPr txBox="1"/>
          <p:nvPr/>
        </p:nvSpPr>
        <p:spPr>
          <a:xfrm>
            <a:off x="1593221" y="5602431"/>
            <a:ext cx="8291426" cy="4117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C50BB"/>
                </a:solidFill>
                <a:latin typeface="+mj-ea"/>
                <a:ea typeface="+mj-ea"/>
              </a:rPr>
              <a:t>| </a:t>
            </a: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앱 사용성 데이터</a:t>
            </a:r>
            <a:endParaRPr lang="en-US" altLang="ko-KR" sz="2000" dirty="0">
              <a:solidFill>
                <a:srgbClr val="4C50BB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a. 2022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년 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3~5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월 사용자 신용 정보</a:t>
            </a:r>
            <a:endParaRPr lang="en-US" altLang="ko-KR" sz="2000" dirty="0">
              <a:solidFill>
                <a:srgbClr val="4C4747"/>
              </a:solidFill>
              <a:latin typeface="+mj-ea"/>
              <a:ea typeface="+mj-ea"/>
            </a:endParaRPr>
          </a:p>
          <a:p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b. 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대출 및 </a:t>
            </a:r>
            <a:r>
              <a:rPr lang="ko-KR" altLang="en-US" sz="2000" dirty="0" err="1">
                <a:solidFill>
                  <a:srgbClr val="4C4747"/>
                </a:solidFill>
                <a:latin typeface="+mj-ea"/>
                <a:ea typeface="+mj-ea"/>
              </a:rPr>
              <a:t>금융사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 별 승인 결과</a:t>
            </a:r>
            <a:endParaRPr lang="en-US" altLang="ko-KR" sz="2000" dirty="0">
              <a:solidFill>
                <a:srgbClr val="4C4747"/>
              </a:solidFill>
              <a:latin typeface="+mj-ea"/>
              <a:ea typeface="+mj-ea"/>
            </a:endParaRPr>
          </a:p>
          <a:p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c. 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앱 로그 정보 데이터</a:t>
            </a: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rgbClr val="4C4747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C50BB"/>
                </a:solidFill>
                <a:latin typeface="+mj-ea"/>
                <a:ea typeface="+mj-ea"/>
              </a:rPr>
              <a:t>| </a:t>
            </a:r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신청 여부</a:t>
            </a:r>
            <a:endParaRPr lang="en-US" altLang="ko-KR" sz="2000" dirty="0">
              <a:solidFill>
                <a:srgbClr val="4C50BB"/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a. 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신청하러 가기</a:t>
            </a:r>
            <a:r>
              <a:rPr lang="en-US" altLang="ko-KR" sz="2000" dirty="0">
                <a:solidFill>
                  <a:srgbClr val="4C4747"/>
                </a:solidFill>
                <a:latin typeface="나눔스퀘어_ac Bold"/>
                <a:ea typeface="나눔스퀘어_ac Bold"/>
              </a:rPr>
              <a:t>‘ </a:t>
            </a:r>
            <a:r>
              <a:rPr lang="ko-KR" altLang="en-US" sz="2000" dirty="0">
                <a:solidFill>
                  <a:srgbClr val="4C4747"/>
                </a:solidFill>
                <a:latin typeface="나눔스퀘어_ac Bold"/>
                <a:ea typeface="나눔스퀘어_ac Bold"/>
              </a:rPr>
              <a:t>버튼을 눌러</a:t>
            </a:r>
            <a:r>
              <a:rPr lang="en-US" altLang="ko-KR" sz="2000" dirty="0">
                <a:solidFill>
                  <a:srgbClr val="4C4747"/>
                </a:solidFill>
                <a:latin typeface="나눔스퀘어_ac Bold"/>
                <a:ea typeface="나눔스퀘어_ac Bold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해당 금융 어플로 이동하는 것을 의미함</a:t>
            </a:r>
            <a:endParaRPr lang="en-US" altLang="ko-KR" sz="2000" dirty="0">
              <a:solidFill>
                <a:srgbClr val="4C4747"/>
              </a:solidFill>
              <a:latin typeface="나눔스퀘어_ac Bold"/>
              <a:ea typeface="나눔스퀘어_ac Bold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b. 3~5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월의 신청 중 신청여부를 한 데이터는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5%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만 존재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4C4747"/>
              </a:solidFill>
              <a:effectLst/>
              <a:uLnTx/>
              <a:uFillTx/>
              <a:latin typeface="나눔스퀘어_ac Bold"/>
              <a:ea typeface="나눔스퀘어_ac Bold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C4747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4C50BB"/>
              </a:solidFill>
              <a:latin typeface="+mj-ea"/>
              <a:ea typeface="+mj-e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7317" y="1198921"/>
            <a:ext cx="8150272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3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6 Bold" pitchFamily="34" charset="0"/>
              </a:rPr>
              <a:t>데이터 소개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7317" y="2153093"/>
            <a:ext cx="770000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kern="0" spc="-20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6 Bold" pitchFamily="34" charset="0"/>
              </a:rPr>
              <a:t>Data Introduction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20624" y="3697483"/>
            <a:ext cx="896901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kern="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a. </a:t>
            </a:r>
            <a:r>
              <a:rPr lang="ko-KR" altLang="en-US" sz="2000" kern="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대출에 관심이 있는 신규 고객에게 대출 신청 유도</a:t>
            </a:r>
            <a:endParaRPr lang="en-US" altLang="ko-KR" sz="2000" kern="0" dirty="0">
              <a:solidFill>
                <a:srgbClr val="4C4747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kern="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b. </a:t>
            </a:r>
            <a:r>
              <a:rPr lang="ko-KR" altLang="en-US" sz="2000" kern="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설계된 모델과 </a:t>
            </a:r>
            <a:r>
              <a:rPr lang="ko-KR" altLang="en-US" sz="2000" kern="0" dirty="0" err="1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핀다의</a:t>
            </a:r>
            <a:r>
              <a:rPr lang="ko-KR" altLang="en-US" sz="2000" kern="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데이터를 바탕으로</a:t>
            </a:r>
            <a:endParaRPr lang="en-US" altLang="ko-KR" sz="2000" kern="0" dirty="0">
              <a:solidFill>
                <a:srgbClr val="4C4747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kern="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각 고객군에게 적합한 서비스 운영</a:t>
            </a:r>
            <a:endParaRPr lang="en-US" altLang="ko-KR" sz="2000" kern="0" dirty="0">
              <a:solidFill>
                <a:srgbClr val="4C4747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7514819" y="3570357"/>
            <a:ext cx="12906781" cy="5478633"/>
            <a:chOff x="7402445" y="3455715"/>
            <a:chExt cx="12906781" cy="5478633"/>
          </a:xfrm>
        </p:grpSpPr>
        <p:sp>
          <p:nvSpPr>
            <p:cNvPr id="15" name="Object 15"/>
            <p:cNvSpPr txBox="1"/>
            <p:nvPr/>
          </p:nvSpPr>
          <p:spPr>
            <a:xfrm>
              <a:off x="10571401" y="6409335"/>
              <a:ext cx="4949951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600" kern="0" spc="-200" dirty="0">
                  <a:solidFill>
                    <a:srgbClr val="FFF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6 Bold" pitchFamily="34" charset="0"/>
                </a:rPr>
                <a:t>KEY WORD</a:t>
              </a:r>
              <a:endPara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10394815" y="7898708"/>
              <a:ext cx="5303122" cy="430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200" kern="0" spc="-100" dirty="0">
                  <a:solidFill>
                    <a:srgbClr val="FFF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6 Bold" pitchFamily="34" charset="0"/>
                </a:rPr>
                <a:t>사진을 넣어도 좋습니다</a:t>
              </a:r>
              <a:endPara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1003" name="그룹 1003"/>
            <p:cNvGrpSpPr/>
            <p:nvPr/>
          </p:nvGrpSpPr>
          <p:grpSpPr>
            <a:xfrm>
              <a:off x="14926276" y="5151493"/>
              <a:ext cx="96169" cy="901877"/>
              <a:chOff x="14926276" y="5151493"/>
              <a:chExt cx="96169" cy="90187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926276" y="5151493"/>
                <a:ext cx="96169" cy="90187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677147" y="3797231"/>
              <a:ext cx="96169" cy="743574"/>
              <a:chOff x="12677147" y="3797231"/>
              <a:chExt cx="96169" cy="74357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77147" y="3797231"/>
                <a:ext cx="96169" cy="74357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402445" y="5140507"/>
              <a:ext cx="2027564" cy="2027564"/>
              <a:chOff x="7402445" y="5140507"/>
              <a:chExt cx="2027564" cy="202756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02445" y="5140507"/>
                <a:ext cx="2027564" cy="202756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065843" y="4546112"/>
              <a:ext cx="3306926" cy="3306926"/>
              <a:chOff x="11065843" y="4546112"/>
              <a:chExt cx="3306926" cy="330692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065843" y="4546112"/>
                <a:ext cx="3306926" cy="330692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049705" y="5726779"/>
              <a:ext cx="2351783" cy="2351783"/>
              <a:chOff x="9049705" y="5726779"/>
              <a:chExt cx="2351783" cy="235178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9705" y="5726779"/>
                <a:ext cx="2351783" cy="2351783"/>
              </a:xfrm>
              <a:prstGeom prst="rect">
                <a:avLst/>
              </a:prstGeom>
            </p:spPr>
          </p:pic>
        </p:grpSp>
        <p:sp>
          <p:nvSpPr>
            <p:cNvPr id="32" name="Object 32"/>
            <p:cNvSpPr txBox="1"/>
            <p:nvPr/>
          </p:nvSpPr>
          <p:spPr>
            <a:xfrm>
              <a:off x="9403610" y="7029298"/>
              <a:ext cx="166223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600" kern="0" spc="-100" dirty="0">
                  <a:solidFill>
                    <a:srgbClr val="4C474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4 Regular" pitchFamily="34" charset="0"/>
                </a:rPr>
                <a:t>유저 신용 정보</a:t>
              </a:r>
              <a:endParaRPr 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9296445" y="6509693"/>
              <a:ext cx="1921604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4C474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유저 스펙</a:t>
              </a:r>
              <a:endParaRPr 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008" name="그룹 1008"/>
            <p:cNvGrpSpPr/>
            <p:nvPr/>
          </p:nvGrpSpPr>
          <p:grpSpPr>
            <a:xfrm>
              <a:off x="13955645" y="6034041"/>
              <a:ext cx="1941981" cy="1941981"/>
              <a:chOff x="13955645" y="6034041"/>
              <a:chExt cx="1941981" cy="194198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955645" y="6034041"/>
                <a:ext cx="1941981" cy="1941981"/>
              </a:xfrm>
              <a:prstGeom prst="rect">
                <a:avLst/>
              </a:prstGeom>
            </p:spPr>
          </p:pic>
        </p:grpSp>
        <p:sp>
          <p:nvSpPr>
            <p:cNvPr id="37" name="Object 37"/>
            <p:cNvSpPr txBox="1"/>
            <p:nvPr/>
          </p:nvSpPr>
          <p:spPr>
            <a:xfrm>
              <a:off x="7447830" y="6248058"/>
              <a:ext cx="1931625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600" kern="0" spc="-100" dirty="0">
                  <a:solidFill>
                    <a:srgbClr val="FFF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4 Regular" pitchFamily="34" charset="0"/>
                </a:rPr>
                <a:t>타겟 변수</a:t>
              </a:r>
              <a:endParaRPr 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7700875" y="5714658"/>
              <a:ext cx="1400574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FFFF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신청 여부</a:t>
              </a:r>
              <a:endParaRPr 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8461728" y="3816993"/>
              <a:ext cx="2004262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dirty="0">
                  <a:solidFill>
                    <a:srgbClr val="4C50B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신청 여부</a:t>
              </a:r>
              <a:endParaRPr lang="en-US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8474592" y="4219764"/>
              <a:ext cx="3904741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kern="0" spc="-100" dirty="0">
                  <a:solidFill>
                    <a:srgbClr val="4C474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4 Regular" pitchFamily="34" charset="0"/>
                </a:rPr>
                <a:t>신청하러 가기 버튼을 누른</a:t>
              </a:r>
              <a:r>
                <a:rPr lang="en-US" sz="1600" kern="0" spc="-100" dirty="0">
                  <a:solidFill>
                    <a:srgbClr val="4C474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4 Regular" pitchFamily="34" charset="0"/>
                </a:rPr>
                <a:t> Class =1</a:t>
              </a:r>
            </a:p>
            <a:p>
              <a:r>
                <a:rPr lang="ko-KR" altLang="en-US" sz="1600" kern="0" spc="-100" dirty="0">
                  <a:solidFill>
                    <a:srgbClr val="4C474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4 Regular" pitchFamily="34" charset="0"/>
                </a:rPr>
                <a:t>신청하러 가기 버튼을 누르지 않은</a:t>
              </a:r>
              <a:r>
                <a:rPr lang="en-US" sz="1600" kern="0" spc="-100" dirty="0">
                  <a:solidFill>
                    <a:srgbClr val="4C474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4 Regular" pitchFamily="34" charset="0"/>
                </a:rPr>
                <a:t> Class = 0</a:t>
              </a:r>
              <a:endParaRPr lang="en-US" sz="20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12819593" y="3455715"/>
              <a:ext cx="2234807" cy="3539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700" kern="0" spc="-100" dirty="0">
                  <a:solidFill>
                    <a:srgbClr val="4C50B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6 Bold" pitchFamily="34" charset="0"/>
                </a:rPr>
                <a:t>대출상품결과테이블</a:t>
              </a:r>
              <a:endParaRPr lang="en-US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12888845" y="3852225"/>
              <a:ext cx="7420381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kern="0" spc="-100" dirty="0">
                  <a:solidFill>
                    <a:srgbClr val="4C474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4 Regular" pitchFamily="34" charset="0"/>
                </a:rPr>
                <a:t>유저 번호가</a:t>
              </a:r>
              <a:r>
                <a:rPr lang="en-US" altLang="ko-KR" sz="1600" kern="0" spc="-100" dirty="0">
                  <a:solidFill>
                    <a:srgbClr val="4C474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4 Regular" pitchFamily="34" charset="0"/>
                </a:rPr>
                <a:t> </a:t>
              </a:r>
              <a:r>
                <a:rPr lang="ko-KR" altLang="en-US" sz="1600" kern="0" spc="-100" dirty="0">
                  <a:solidFill>
                    <a:srgbClr val="4C474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4 Regular" pitchFamily="34" charset="0"/>
                </a:rPr>
                <a:t>고유하게 존재하지 않음</a:t>
              </a:r>
              <a:endParaRPr lang="en-US" altLang="ko-KR" sz="16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endParaRPr>
            </a:p>
            <a:p>
              <a:r>
                <a:rPr lang="ko-KR" altLang="en-US" sz="1600" kern="0" spc="-100" dirty="0">
                  <a:solidFill>
                    <a:srgbClr val="4C474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하나의 신청으로 여러 은행상품 신청이 가능함</a:t>
              </a:r>
              <a:endParaRPr 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15022445" y="4876458"/>
              <a:ext cx="2004262" cy="3539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700" kern="0" spc="-100" dirty="0">
                  <a:solidFill>
                    <a:srgbClr val="4C50B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6 Bold" pitchFamily="34" charset="0"/>
                </a:rPr>
                <a:t>유저 로그 데이터</a:t>
              </a:r>
              <a:endParaRPr lang="en-US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15098645" y="5223704"/>
              <a:ext cx="3904741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kern="0" spc="-100" dirty="0">
                  <a:solidFill>
                    <a:srgbClr val="4C474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한 사용자가 여러 개의 로그를 남김</a:t>
              </a:r>
              <a:endParaRPr 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11630871" y="6325028"/>
              <a:ext cx="217687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600" kern="0" spc="-100" dirty="0">
                  <a:solidFill>
                    <a:srgbClr val="4C50B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사용자가 신청한 </a:t>
              </a:r>
              <a:r>
                <a:rPr lang="ko-KR" altLang="en-US" sz="1600" kern="0" spc="-100" dirty="0" err="1">
                  <a:solidFill>
                    <a:srgbClr val="4C50B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대출별</a:t>
              </a:r>
              <a:r>
                <a:rPr lang="ko-KR" altLang="en-US" sz="1600" kern="0" spc="-100" dirty="0">
                  <a:solidFill>
                    <a:srgbClr val="4C50B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금융사별 승인결과</a:t>
              </a:r>
              <a:endParaRPr 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6" name="Object 46"/>
            <p:cNvSpPr txBox="1"/>
            <p:nvPr/>
          </p:nvSpPr>
          <p:spPr>
            <a:xfrm>
              <a:off x="11635103" y="5712032"/>
              <a:ext cx="217687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4C50BB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S-Core Dream 6 Bold" pitchFamily="34" charset="0"/>
                </a:rPr>
                <a:t>대출 상품 결과</a:t>
              </a:r>
              <a:endParaRPr 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14231774" y="7013819"/>
              <a:ext cx="148517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kern="0" spc="-100" dirty="0" err="1">
                  <a:solidFill>
                    <a:srgbClr val="4C50B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4 Regular" pitchFamily="34" charset="0"/>
                </a:rPr>
                <a:t>finda</a:t>
              </a:r>
              <a:r>
                <a:rPr lang="en-US" sz="1400" kern="0" spc="-100" dirty="0">
                  <a:solidFill>
                    <a:srgbClr val="4C50B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4 Regular" pitchFamily="34" charset="0"/>
                </a:rPr>
                <a:t> App</a:t>
              </a:r>
            </a:p>
            <a:p>
              <a:pPr algn="ctr"/>
              <a:r>
                <a:rPr lang="ko-KR" altLang="en-US" sz="1400" kern="0" spc="-100" dirty="0">
                  <a:solidFill>
                    <a:srgbClr val="4C50B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S-Core Dream 4 Regular" pitchFamily="34" charset="0"/>
                </a:rPr>
                <a:t>로그 정보</a:t>
              </a:r>
              <a:endParaRPr lang="en-US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8" name="Object 48"/>
            <p:cNvSpPr txBox="1"/>
            <p:nvPr/>
          </p:nvSpPr>
          <p:spPr>
            <a:xfrm>
              <a:off x="13955645" y="6573822"/>
              <a:ext cx="2013342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4C50BB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유저 로그</a:t>
              </a:r>
              <a:endParaRPr lang="en-US" sz="2400" dirty="0">
                <a:solidFill>
                  <a:srgbClr val="4C50B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009" name="그룹 1009"/>
            <p:cNvGrpSpPr/>
            <p:nvPr/>
          </p:nvGrpSpPr>
          <p:grpSpPr>
            <a:xfrm>
              <a:off x="8365559" y="4230443"/>
              <a:ext cx="1687032" cy="4703905"/>
              <a:chOff x="8365559" y="4230443"/>
              <a:chExt cx="1687032" cy="470390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365559" y="4230443"/>
                <a:ext cx="96169" cy="901877"/>
              </a:xfrm>
              <a:prstGeom prst="rect">
                <a:avLst/>
              </a:prstGeom>
            </p:spPr>
          </p:pic>
          <p:pic>
            <p:nvPicPr>
              <p:cNvPr id="20" name="Object 49">
                <a:extLst>
                  <a:ext uri="{FF2B5EF4-FFF2-40B4-BE49-F238E27FC236}">
                    <a16:creationId xmlns:a16="http://schemas.microsoft.com/office/drawing/2014/main" id="{5D035317-A12E-9276-74FA-21FC2A17F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flipV="1">
                <a:off x="9956422" y="8032471"/>
                <a:ext cx="96169" cy="901877"/>
              </a:xfrm>
              <a:prstGeom prst="rect">
                <a:avLst/>
              </a:prstGeom>
            </p:spPr>
          </p:pic>
        </p:grpSp>
      </p:grpSp>
      <p:sp>
        <p:nvSpPr>
          <p:cNvPr id="2" name="Object 35">
            <a:extLst>
              <a:ext uri="{FF2B5EF4-FFF2-40B4-BE49-F238E27FC236}">
                <a16:creationId xmlns:a16="http://schemas.microsoft.com/office/drawing/2014/main" id="{3007B994-A0BE-F391-9545-9EAD24EF5080}"/>
              </a:ext>
            </a:extLst>
          </p:cNvPr>
          <p:cNvSpPr txBox="1"/>
          <p:nvPr/>
        </p:nvSpPr>
        <p:spPr>
          <a:xfrm>
            <a:off x="13335000" y="514506"/>
            <a:ext cx="3574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 소개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4" name="Object 36">
            <a:extLst>
              <a:ext uri="{FF2B5EF4-FFF2-40B4-BE49-F238E27FC236}">
                <a16:creationId xmlns:a16="http://schemas.microsoft.com/office/drawing/2014/main" id="{F164C554-B9C5-964A-BB8D-7B2D7BAA54F6}"/>
              </a:ext>
            </a:extLst>
          </p:cNvPr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02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960AE71A-7310-F851-15D0-3FEFA1CD66F9}"/>
              </a:ext>
            </a:extLst>
          </p:cNvPr>
          <p:cNvSpPr txBox="1"/>
          <p:nvPr/>
        </p:nvSpPr>
        <p:spPr>
          <a:xfrm>
            <a:off x="1205483" y="3036417"/>
            <a:ext cx="624563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100" dirty="0">
                <a:solidFill>
                  <a:srgbClr val="4C50BB"/>
                </a:solidFill>
                <a:latin typeface="+mj-ea"/>
                <a:ea typeface="+mj-ea"/>
                <a:cs typeface="S-Core Dream 7 ExtraBold" pitchFamily="34" charset="0"/>
              </a:rPr>
              <a:t>01</a:t>
            </a:r>
            <a:r>
              <a:rPr lang="en-US" sz="2500" kern="0" spc="-100" dirty="0">
                <a:solidFill>
                  <a:srgbClr val="0F4589"/>
                </a:solidFill>
                <a:latin typeface="+mn-ea"/>
                <a:cs typeface="S-Core Dream 5 Medium" pitchFamily="34" charset="0"/>
              </a:rPr>
              <a:t> </a:t>
            </a:r>
            <a:r>
              <a:rPr lang="ko-KR" altLang="en-US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분석 배경</a:t>
            </a:r>
            <a:endParaRPr lang="en-US" sz="25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E3A19933-D0AE-56FC-837A-FB863AD8ADC8}"/>
              </a:ext>
            </a:extLst>
          </p:cNvPr>
          <p:cNvSpPr txBox="1"/>
          <p:nvPr/>
        </p:nvSpPr>
        <p:spPr>
          <a:xfrm>
            <a:off x="1205483" y="4982468"/>
            <a:ext cx="624563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100" dirty="0">
                <a:solidFill>
                  <a:srgbClr val="4C50BB"/>
                </a:solidFill>
                <a:latin typeface="+mj-ea"/>
                <a:ea typeface="+mj-ea"/>
                <a:cs typeface="S-Core Dream 7 ExtraBold" pitchFamily="34" charset="0"/>
              </a:rPr>
              <a:t>02</a:t>
            </a:r>
            <a:r>
              <a:rPr lang="en-US" sz="2500" kern="0" spc="-100" dirty="0">
                <a:solidFill>
                  <a:srgbClr val="0F4589"/>
                </a:solidFill>
                <a:latin typeface="+mn-ea"/>
                <a:cs typeface="S-Core Dream 5 Medium" pitchFamily="34" charset="0"/>
              </a:rPr>
              <a:t> </a:t>
            </a:r>
            <a:r>
              <a:rPr lang="ko-KR" altLang="en-US" sz="2500" kern="0" spc="-100" dirty="0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데이터 설명</a:t>
            </a:r>
            <a:endParaRPr lang="en-US" sz="25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29" name="Object 41">
            <a:extLst>
              <a:ext uri="{FF2B5EF4-FFF2-40B4-BE49-F238E27FC236}">
                <a16:creationId xmlns:a16="http://schemas.microsoft.com/office/drawing/2014/main" id="{16E48CF6-74A2-AD60-0460-F4002BDB0567}"/>
              </a:ext>
            </a:extLst>
          </p:cNvPr>
          <p:cNvSpPr txBox="1"/>
          <p:nvPr/>
        </p:nvSpPr>
        <p:spPr>
          <a:xfrm>
            <a:off x="10223994" y="8734215"/>
            <a:ext cx="2234807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700" kern="0" spc="-100" dirty="0">
                <a:solidFill>
                  <a:srgbClr val="4C50B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6 Bold" pitchFamily="34" charset="0"/>
              </a:rPr>
              <a:t>유저 스펙</a:t>
            </a:r>
            <a:endParaRPr lang="en-US" dirty="0">
              <a:solidFill>
                <a:srgbClr val="4C50BB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Object 42">
            <a:extLst>
              <a:ext uri="{FF2B5EF4-FFF2-40B4-BE49-F238E27FC236}">
                <a16:creationId xmlns:a16="http://schemas.microsoft.com/office/drawing/2014/main" id="{E83C9B9C-DE90-EFD7-A48D-C883B4F22485}"/>
              </a:ext>
            </a:extLst>
          </p:cNvPr>
          <p:cNvSpPr txBox="1"/>
          <p:nvPr/>
        </p:nvSpPr>
        <p:spPr>
          <a:xfrm>
            <a:off x="10293246" y="9130725"/>
            <a:ext cx="742038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유저 번호가 고유하게 존재함</a:t>
            </a:r>
            <a:endParaRPr lang="en-US" altLang="ko-KR" sz="1600" kern="0" spc="-100" dirty="0">
              <a:solidFill>
                <a:srgbClr val="4C4747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-Core Dream 4 Regular" pitchFamily="34" charset="0"/>
            </a:endParaRPr>
          </a:p>
          <a:p>
            <a:r>
              <a:rPr lang="ko-KR" altLang="en-US" sz="1600" kern="0" spc="-100" dirty="0">
                <a:solidFill>
                  <a:srgbClr val="4C474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4 Regular" pitchFamily="34" charset="0"/>
              </a:rPr>
              <a:t>하나의 유저 번호에 여러 신청 번호가 존재할 수 있음</a:t>
            </a:r>
            <a:endParaRPr 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52381" y="6631162"/>
            <a:ext cx="1077142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2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5 Medium" pitchFamily="34" charset="0"/>
              </a:rPr>
              <a:t>EDA &amp; Data Pre-Processing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2381" y="2316995"/>
            <a:ext cx="3968446" cy="23852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9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6 Bold" pitchFamily="34" charset="0"/>
              </a:rPr>
              <a:t>02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52381" y="5127400"/>
            <a:ext cx="1162348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400" kern="0" spc="-40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-Core Dream 6 Bold" pitchFamily="34" charset="0"/>
              </a:rPr>
              <a:t>데이터 탐색 및 전처리</a:t>
            </a:r>
            <a:endParaRPr 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4513222" y="7814115"/>
            <a:ext cx="2284750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00" kern="0" spc="-100" dirty="0">
                <a:solidFill>
                  <a:srgbClr val="FFFFFF"/>
                </a:solidFill>
                <a:latin typeface="+mn-ea"/>
                <a:cs typeface="S-Core Dream 3 Light" pitchFamily="34" charset="0"/>
              </a:rPr>
              <a:t>credit card .csv</a:t>
            </a:r>
            <a:endParaRPr lang="en-US" dirty="0">
              <a:latin typeface="+mn-e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0648" y="1198924"/>
            <a:ext cx="8150272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3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데이터 탐색 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47314" y="2169722"/>
            <a:ext cx="770000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kern="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EDA</a:t>
            </a:r>
            <a:endParaRPr lang="en-US" dirty="0">
              <a:latin typeface="+mj-ea"/>
              <a:ea typeface="+mj-ea"/>
            </a:endParaRPr>
          </a:p>
        </p:txBody>
      </p:sp>
      <p:grpSp>
        <p:nvGrpSpPr>
          <p:cNvPr id="2" name="그룹 1003">
            <a:extLst>
              <a:ext uri="{FF2B5EF4-FFF2-40B4-BE49-F238E27FC236}">
                <a16:creationId xmlns:a16="http://schemas.microsoft.com/office/drawing/2014/main" id="{538C7D61-D0B6-1A77-E714-992448A745CC}"/>
              </a:ext>
            </a:extLst>
          </p:cNvPr>
          <p:cNvGrpSpPr/>
          <p:nvPr/>
        </p:nvGrpSpPr>
        <p:grpSpPr>
          <a:xfrm>
            <a:off x="-608219" y="-163985"/>
            <a:ext cx="3464994" cy="3059223"/>
            <a:chOff x="-522334" y="-163985"/>
            <a:chExt cx="3464994" cy="3059223"/>
          </a:xfrm>
        </p:grpSpPr>
        <p:pic>
          <p:nvPicPr>
            <p:cNvPr id="4" name="Object 14">
              <a:extLst>
                <a:ext uri="{FF2B5EF4-FFF2-40B4-BE49-F238E27FC236}">
                  <a16:creationId xmlns:a16="http://schemas.microsoft.com/office/drawing/2014/main" id="{B77CDE64-5D11-1F6D-9828-08BF122ED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8" name="Object 15">
              <a:extLst>
                <a:ext uri="{FF2B5EF4-FFF2-40B4-BE49-F238E27FC236}">
                  <a16:creationId xmlns:a16="http://schemas.microsoft.com/office/drawing/2014/main" id="{9165BBAF-2287-21BE-EFD3-FB2AE5C70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A93D8BD-8057-3E4D-2D41-AEFA8EA0FEAB}"/>
              </a:ext>
            </a:extLst>
          </p:cNvPr>
          <p:cNvSpPr/>
          <p:nvPr/>
        </p:nvSpPr>
        <p:spPr>
          <a:xfrm>
            <a:off x="10845183" y="7739237"/>
            <a:ext cx="6547604" cy="1366663"/>
          </a:xfrm>
          <a:prstGeom prst="roundRect">
            <a:avLst/>
          </a:prstGeom>
          <a:solidFill>
            <a:schemeClr val="bg1">
              <a:lumMod val="85000"/>
              <a:alpha val="16000"/>
            </a:schemeClr>
          </a:solidFill>
          <a:ln w="1905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rgbClr val="4C50BB"/>
                </a:solidFill>
                <a:effectLst/>
                <a:latin typeface="+mj-ea"/>
                <a:ea typeface="+mj-ea"/>
              </a:rPr>
              <a:t>기타 특성</a:t>
            </a:r>
            <a:r>
              <a:rPr lang="ko-KR" altLang="en-US" sz="22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을 가진 고객의 경우</a:t>
            </a:r>
            <a:r>
              <a:rPr lang="en-US" altLang="ko-KR" sz="22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, </a:t>
            </a:r>
          </a:p>
          <a:p>
            <a:pPr algn="ctr"/>
            <a:r>
              <a:rPr lang="ko-KR" altLang="en-US" sz="22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그 외 변수들을 고려한 </a:t>
            </a:r>
            <a:r>
              <a:rPr lang="ko-KR" altLang="en-US" sz="2200" b="1" dirty="0">
                <a:solidFill>
                  <a:srgbClr val="4C50BB"/>
                </a:solidFill>
                <a:effectLst/>
                <a:latin typeface="+mj-ea"/>
                <a:ea typeface="+mj-ea"/>
              </a:rPr>
              <a:t>이상치 및 </a:t>
            </a:r>
            <a:r>
              <a:rPr lang="ko-KR" altLang="en-US" sz="2200" b="1" dirty="0" err="1">
                <a:solidFill>
                  <a:srgbClr val="4C50BB"/>
                </a:solidFill>
                <a:effectLst/>
                <a:latin typeface="+mj-ea"/>
                <a:ea typeface="+mj-ea"/>
              </a:rPr>
              <a:t>결측치</a:t>
            </a:r>
            <a:r>
              <a:rPr lang="ko-KR" altLang="en-US" sz="2200" b="1" dirty="0">
                <a:solidFill>
                  <a:srgbClr val="4C50BB"/>
                </a:solidFill>
                <a:effectLst/>
                <a:latin typeface="+mj-ea"/>
                <a:ea typeface="+mj-ea"/>
              </a:rPr>
              <a:t> 처리가 필요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C2A4A1B-CB36-85AC-5132-97EB980BF605}"/>
              </a:ext>
            </a:extLst>
          </p:cNvPr>
          <p:cNvSpPr/>
          <p:nvPr/>
        </p:nvSpPr>
        <p:spPr>
          <a:xfrm>
            <a:off x="10845184" y="3238500"/>
            <a:ext cx="6547604" cy="110678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고용형태 기준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, </a:t>
            </a:r>
            <a:r>
              <a:rPr lang="en-US" altLang="ko-KR" sz="2000" dirty="0">
                <a:solidFill>
                  <a:srgbClr val="4C4747"/>
                </a:solidFill>
                <a:highlight>
                  <a:srgbClr val="ECEDF6"/>
                </a:highlight>
                <a:latin typeface="+mj-ea"/>
                <a:ea typeface="+mj-ea"/>
              </a:rPr>
              <a:t>4</a:t>
            </a:r>
            <a:r>
              <a:rPr lang="ko-KR" altLang="en-US" sz="2000" dirty="0">
                <a:solidFill>
                  <a:srgbClr val="4C4747"/>
                </a:solidFill>
                <a:highlight>
                  <a:srgbClr val="ECEDF6"/>
                </a:highlight>
                <a:latin typeface="+mj-ea"/>
                <a:ea typeface="+mj-ea"/>
              </a:rPr>
              <a:t>대 보험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 가입한 고객이 대다수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BEFBEF2-CF68-C836-0524-C6EACE5ADDAD}"/>
              </a:ext>
            </a:extLst>
          </p:cNvPr>
          <p:cNvSpPr/>
          <p:nvPr/>
        </p:nvSpPr>
        <p:spPr>
          <a:xfrm>
            <a:off x="10845183" y="4588310"/>
            <a:ext cx="6547604" cy="110678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기타 근로형태의 고객 절반이</a:t>
            </a:r>
          </a:p>
          <a:p>
            <a:pPr algn="ctr"/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   소득 형태도 기타 소득이므로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,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 해당 고객에 대한 정보 부족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3EE45FC-95F2-E1A9-1B8C-422C2621C91E}"/>
              </a:ext>
            </a:extLst>
          </p:cNvPr>
          <p:cNvSpPr/>
          <p:nvPr/>
        </p:nvSpPr>
        <p:spPr>
          <a:xfrm>
            <a:off x="10845183" y="5938120"/>
            <a:ext cx="6547604" cy="110678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근로 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/ 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고용 형태에 있어 ‘</a:t>
            </a:r>
            <a:r>
              <a:rPr lang="ko-KR" altLang="en-US" sz="2000" dirty="0" err="1">
                <a:solidFill>
                  <a:srgbClr val="4C4747"/>
                </a:solidFill>
                <a:highlight>
                  <a:srgbClr val="ECEDF6"/>
                </a:highlight>
                <a:latin typeface="+mj-ea"/>
                <a:ea typeface="+mj-ea"/>
              </a:rPr>
              <a:t>기타</a:t>
            </a:r>
            <a:r>
              <a:rPr lang="ko-KR" altLang="en-US" sz="2000" dirty="0" err="1">
                <a:solidFill>
                  <a:srgbClr val="4C4747"/>
                </a:solidFill>
                <a:latin typeface="+mj-ea"/>
                <a:ea typeface="+mj-ea"/>
              </a:rPr>
              <a:t>’에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 해당하는 고객의 경우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,</a:t>
            </a:r>
          </a:p>
          <a:p>
            <a:pPr algn="ctr"/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    </a:t>
            </a:r>
            <a:r>
              <a:rPr lang="ko-KR" altLang="en-US" sz="2000" dirty="0">
                <a:solidFill>
                  <a:srgbClr val="4C4747"/>
                </a:solidFill>
                <a:highlight>
                  <a:srgbClr val="ECEDF6"/>
                </a:highlight>
                <a:latin typeface="+mj-ea"/>
                <a:ea typeface="+mj-ea"/>
              </a:rPr>
              <a:t>각 변수들 값의 편차가 큼</a:t>
            </a: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64874622-222C-AC38-4FEE-CD62EF7A2B7B}"/>
              </a:ext>
            </a:extLst>
          </p:cNvPr>
          <p:cNvSpPr/>
          <p:nvPr/>
        </p:nvSpPr>
        <p:spPr>
          <a:xfrm>
            <a:off x="13999700" y="7241469"/>
            <a:ext cx="282815" cy="304800"/>
          </a:xfrm>
          <a:prstGeom prst="downArrow">
            <a:avLst/>
          </a:prstGeom>
          <a:solidFill>
            <a:srgbClr val="ECEDF6"/>
          </a:solidFill>
          <a:ln w="1905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83B9CA-D102-18C5-1A09-D87A216532C0}"/>
              </a:ext>
            </a:extLst>
          </p:cNvPr>
          <p:cNvSpPr txBox="1"/>
          <p:nvPr/>
        </p:nvSpPr>
        <p:spPr>
          <a:xfrm>
            <a:off x="10595888" y="2857067"/>
            <a:ext cx="529312" cy="769441"/>
          </a:xfrm>
          <a:prstGeom prst="rect">
            <a:avLst/>
          </a:prstGeom>
          <a:noFill/>
          <a:effectLst>
            <a:outerShdw blurRad="50800" dist="38100" dir="2700000" algn="tl" rotWithShape="0">
              <a:srgbClr val="A5A7DD">
                <a:alpha val="40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 w="12700">
                  <a:solidFill>
                    <a:schemeClr val="bg1"/>
                  </a:solidFill>
                </a:ln>
                <a:solidFill>
                  <a:srgbClr val="A5A7D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4400" dirty="0">
              <a:ln w="12700">
                <a:solidFill>
                  <a:schemeClr val="bg1"/>
                </a:solidFill>
              </a:ln>
              <a:solidFill>
                <a:srgbClr val="A5A7D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D9C7D0-35D6-61D8-3869-FF5E07EFFCCF}"/>
              </a:ext>
            </a:extLst>
          </p:cNvPr>
          <p:cNvSpPr txBox="1"/>
          <p:nvPr/>
        </p:nvSpPr>
        <p:spPr>
          <a:xfrm>
            <a:off x="10595888" y="4203589"/>
            <a:ext cx="529312" cy="769441"/>
          </a:xfrm>
          <a:prstGeom prst="rect">
            <a:avLst/>
          </a:prstGeom>
          <a:noFill/>
          <a:effectLst>
            <a:outerShdw blurRad="50800" dist="38100" dir="2700000" algn="tl" rotWithShape="0">
              <a:srgbClr val="A5A7DD">
                <a:alpha val="40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 w="12700">
                  <a:solidFill>
                    <a:schemeClr val="bg1"/>
                  </a:solidFill>
                </a:ln>
                <a:solidFill>
                  <a:srgbClr val="A5A7D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4400" dirty="0">
              <a:ln w="12700">
                <a:solidFill>
                  <a:schemeClr val="bg1"/>
                </a:solidFill>
              </a:ln>
              <a:solidFill>
                <a:srgbClr val="A5A7D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577C58-7D7A-4A92-DA75-3292E5292165}"/>
              </a:ext>
            </a:extLst>
          </p:cNvPr>
          <p:cNvSpPr txBox="1"/>
          <p:nvPr/>
        </p:nvSpPr>
        <p:spPr>
          <a:xfrm>
            <a:off x="10595888" y="5553399"/>
            <a:ext cx="529312" cy="769441"/>
          </a:xfrm>
          <a:prstGeom prst="rect">
            <a:avLst/>
          </a:prstGeom>
          <a:noFill/>
          <a:effectLst>
            <a:outerShdw blurRad="50800" dist="38100" dir="2700000" algn="tl" rotWithShape="0">
              <a:srgbClr val="A5A7DD">
                <a:alpha val="40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 w="12700">
                  <a:solidFill>
                    <a:schemeClr val="bg1"/>
                  </a:solidFill>
                </a:ln>
                <a:solidFill>
                  <a:srgbClr val="A5A7D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4400" dirty="0">
              <a:ln w="12700">
                <a:solidFill>
                  <a:schemeClr val="bg1"/>
                </a:solidFill>
              </a:ln>
              <a:solidFill>
                <a:srgbClr val="A5A7D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05483" y="3036417"/>
            <a:ext cx="624563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100" dirty="0">
                <a:solidFill>
                  <a:srgbClr val="4C50BB"/>
                </a:solidFill>
                <a:latin typeface="+mj-ea"/>
                <a:ea typeface="+mj-ea"/>
                <a:cs typeface="S-Core Dream 7 ExtraBold" pitchFamily="34" charset="0"/>
              </a:rPr>
              <a:t>01</a:t>
            </a:r>
            <a:r>
              <a:rPr lang="en-US" sz="2500" kern="0" spc="-100" dirty="0">
                <a:solidFill>
                  <a:srgbClr val="0F4589"/>
                </a:solidFill>
                <a:latin typeface="+mn-ea"/>
                <a:cs typeface="S-Core Dream 5 Medium" pitchFamily="34" charset="0"/>
              </a:rPr>
              <a:t> </a:t>
            </a:r>
            <a:r>
              <a:rPr lang="ko-KR" altLang="en-US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고객 유형별 분포</a:t>
            </a:r>
            <a:endParaRPr lang="en-US" sz="25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637AC9DA-85C6-1878-198C-C4DF3A444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400" y="3793119"/>
            <a:ext cx="7652394" cy="605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A6478E-6740-BF1B-8A60-20D6D502E3B4}"/>
              </a:ext>
            </a:extLst>
          </p:cNvPr>
          <p:cNvSpPr txBox="1"/>
          <p:nvPr/>
        </p:nvSpPr>
        <p:spPr>
          <a:xfrm>
            <a:off x="2329782" y="531501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76%</a:t>
            </a:r>
            <a:endParaRPr lang="ko-KR" alt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3AC04A-8E6A-903A-DB04-53F2E94FCD19}"/>
              </a:ext>
            </a:extLst>
          </p:cNvPr>
          <p:cNvSpPr txBox="1"/>
          <p:nvPr/>
        </p:nvSpPr>
        <p:spPr>
          <a:xfrm>
            <a:off x="3276600" y="4687687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17%</a:t>
            </a:r>
            <a:endParaRPr lang="ko-KR" altLang="en-US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6405B2-43A1-8202-C32F-A45332D2AF23}"/>
              </a:ext>
            </a:extLst>
          </p:cNvPr>
          <p:cNvSpPr txBox="1"/>
          <p:nvPr/>
        </p:nvSpPr>
        <p:spPr>
          <a:xfrm>
            <a:off x="237657" y="5606888"/>
            <a:ext cx="1773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직장가입자</a:t>
            </a:r>
            <a:r>
              <a:rPr lang="en-US" altLang="ko-KR" sz="1400" dirty="0"/>
              <a:t>(4</a:t>
            </a:r>
            <a:r>
              <a:rPr lang="ko-KR" altLang="en-US" sz="1400" dirty="0" err="1"/>
              <a:t>대보험</a:t>
            </a:r>
            <a:r>
              <a:rPr lang="en-US" altLang="ko-KR" sz="1400" dirty="0"/>
              <a:t>O)</a:t>
            </a:r>
            <a:endParaRPr lang="ko-KR" alt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891A23-F433-3937-5780-B4AE0A6E8343}"/>
              </a:ext>
            </a:extLst>
          </p:cNvPr>
          <p:cNvSpPr txBox="1"/>
          <p:nvPr/>
        </p:nvSpPr>
        <p:spPr>
          <a:xfrm>
            <a:off x="3875176" y="4226123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직장가입자</a:t>
            </a:r>
            <a:r>
              <a:rPr lang="en-US" altLang="ko-KR" sz="1400" dirty="0"/>
              <a:t>(4</a:t>
            </a:r>
            <a:r>
              <a:rPr lang="ko-KR" altLang="en-US" sz="1400" dirty="0" err="1"/>
              <a:t>대보험</a:t>
            </a:r>
            <a:r>
              <a:rPr lang="en-US" altLang="ko-KR" sz="1400" dirty="0"/>
              <a:t>X)</a:t>
            </a:r>
            <a:endParaRPr lang="ko-KR" altLang="en-US" sz="1400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6028708-16BC-AA6A-32B7-F31128F3DB6C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3717003" y="4380012"/>
            <a:ext cx="158173" cy="153888"/>
          </a:xfrm>
          <a:prstGeom prst="line">
            <a:avLst/>
          </a:prstGeom>
          <a:ln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CFA8C2D-707B-8462-04CF-AF7D03750C34}"/>
              </a:ext>
            </a:extLst>
          </p:cNvPr>
          <p:cNvCxnSpPr>
            <a:cxnSpLocks/>
          </p:cNvCxnSpPr>
          <p:nvPr/>
        </p:nvCxnSpPr>
        <p:spPr>
          <a:xfrm flipV="1">
            <a:off x="1972466" y="5630342"/>
            <a:ext cx="241237" cy="95487"/>
          </a:xfrm>
          <a:prstGeom prst="line">
            <a:avLst/>
          </a:prstGeom>
          <a:ln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6BFED11-DE17-2355-BF27-841FB39FD1DB}"/>
              </a:ext>
            </a:extLst>
          </p:cNvPr>
          <p:cNvSpPr txBox="1"/>
          <p:nvPr/>
        </p:nvSpPr>
        <p:spPr>
          <a:xfrm>
            <a:off x="7247037" y="497303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49%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577A9B-7AD4-69D7-0017-9C4B38DA99A9}"/>
              </a:ext>
            </a:extLst>
          </p:cNvPr>
          <p:cNvSpPr txBox="1"/>
          <p:nvPr/>
        </p:nvSpPr>
        <p:spPr>
          <a:xfrm>
            <a:off x="7975121" y="5788575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29%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BBC87FA-E535-2C97-34AD-767140B47535}"/>
              </a:ext>
            </a:extLst>
          </p:cNvPr>
          <p:cNvSpPr txBox="1"/>
          <p:nvPr/>
        </p:nvSpPr>
        <p:spPr>
          <a:xfrm>
            <a:off x="8382000" y="491490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15%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D878748-B292-6EC9-5355-979B2586DC38}"/>
              </a:ext>
            </a:extLst>
          </p:cNvPr>
          <p:cNvSpPr txBox="1"/>
          <p:nvPr/>
        </p:nvSpPr>
        <p:spPr>
          <a:xfrm>
            <a:off x="9005014" y="4434421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개인사업자</a:t>
            </a:r>
            <a:endParaRPr lang="ko-KR" altLang="en-US" sz="1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815040A-D292-7429-F409-C42B0AF00A5C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8846841" y="4588310"/>
            <a:ext cx="158173" cy="153888"/>
          </a:xfrm>
          <a:prstGeom prst="line">
            <a:avLst/>
          </a:prstGeom>
          <a:ln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785E709-10E9-1749-33FC-09D92B3006A9}"/>
              </a:ext>
            </a:extLst>
          </p:cNvPr>
          <p:cNvSpPr txBox="1"/>
          <p:nvPr/>
        </p:nvSpPr>
        <p:spPr>
          <a:xfrm>
            <a:off x="9072136" y="6129014"/>
            <a:ext cx="96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프리랜서</a:t>
            </a:r>
            <a:endParaRPr lang="ko-KR" altLang="en-US" sz="1400" dirty="0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F0F6641-95B8-0E1A-0C76-48B153F81FB3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8816883" y="6148748"/>
            <a:ext cx="255253" cy="134155"/>
          </a:xfrm>
          <a:prstGeom prst="line">
            <a:avLst/>
          </a:prstGeom>
          <a:ln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46A8997-D26E-A3A5-E54B-B1FFA9037F3F}"/>
              </a:ext>
            </a:extLst>
          </p:cNvPr>
          <p:cNvSpPr txBox="1"/>
          <p:nvPr/>
        </p:nvSpPr>
        <p:spPr>
          <a:xfrm>
            <a:off x="6123440" y="5219700"/>
            <a:ext cx="822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기타소득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852E7D6-5029-C0FA-743B-4A2CB184C6F1}"/>
              </a:ext>
            </a:extLst>
          </p:cNvPr>
          <p:cNvCxnSpPr>
            <a:cxnSpLocks/>
          </p:cNvCxnSpPr>
          <p:nvPr/>
        </p:nvCxnSpPr>
        <p:spPr>
          <a:xfrm flipH="1">
            <a:off x="6906400" y="5250283"/>
            <a:ext cx="231954" cy="72278"/>
          </a:xfrm>
          <a:prstGeom prst="line">
            <a:avLst/>
          </a:prstGeom>
          <a:ln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1" name="TextBox 960">
            <a:extLst>
              <a:ext uri="{FF2B5EF4-FFF2-40B4-BE49-F238E27FC236}">
                <a16:creationId xmlns:a16="http://schemas.microsoft.com/office/drawing/2014/main" id="{7A1780BC-FA39-BAA2-0947-FFE3C337AA77}"/>
              </a:ext>
            </a:extLst>
          </p:cNvPr>
          <p:cNvSpPr txBox="1"/>
          <p:nvPr/>
        </p:nvSpPr>
        <p:spPr>
          <a:xfrm>
            <a:off x="462354" y="9102923"/>
            <a:ext cx="1773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직장가입자</a:t>
            </a:r>
            <a:r>
              <a:rPr lang="en-US" altLang="ko-KR" sz="1400" dirty="0"/>
              <a:t>(4</a:t>
            </a:r>
            <a:r>
              <a:rPr lang="ko-KR" altLang="en-US" sz="1400" dirty="0" err="1"/>
              <a:t>대보험</a:t>
            </a:r>
            <a:r>
              <a:rPr lang="en-US" altLang="ko-KR" sz="1400" dirty="0"/>
              <a:t>O)</a:t>
            </a:r>
            <a:endParaRPr lang="ko-KR" altLang="en-US" sz="1400" dirty="0"/>
          </a:p>
        </p:txBody>
      </p:sp>
      <p:cxnSp>
        <p:nvCxnSpPr>
          <p:cNvPr id="962" name="직선 연결선 961">
            <a:extLst>
              <a:ext uri="{FF2B5EF4-FFF2-40B4-BE49-F238E27FC236}">
                <a16:creationId xmlns:a16="http://schemas.microsoft.com/office/drawing/2014/main" id="{DFFA5F83-054D-994C-81CD-EFE658E18D1E}"/>
              </a:ext>
            </a:extLst>
          </p:cNvPr>
          <p:cNvCxnSpPr>
            <a:cxnSpLocks/>
          </p:cNvCxnSpPr>
          <p:nvPr/>
        </p:nvCxnSpPr>
        <p:spPr>
          <a:xfrm flipV="1">
            <a:off x="2197163" y="9126377"/>
            <a:ext cx="241237" cy="95487"/>
          </a:xfrm>
          <a:prstGeom prst="line">
            <a:avLst/>
          </a:prstGeom>
          <a:ln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3" name="TextBox 962">
            <a:extLst>
              <a:ext uri="{FF2B5EF4-FFF2-40B4-BE49-F238E27FC236}">
                <a16:creationId xmlns:a16="http://schemas.microsoft.com/office/drawing/2014/main" id="{18E054EF-0FF1-1EFF-B7BE-23AD103E9D06}"/>
              </a:ext>
            </a:extLst>
          </p:cNvPr>
          <p:cNvSpPr txBox="1"/>
          <p:nvPr/>
        </p:nvSpPr>
        <p:spPr>
          <a:xfrm>
            <a:off x="2419622" y="8687966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58%</a:t>
            </a:r>
            <a:endParaRPr lang="ko-KR" altLang="en-US" sz="2000" dirty="0"/>
          </a:p>
        </p:txBody>
      </p:sp>
      <p:sp>
        <p:nvSpPr>
          <p:cNvPr id="964" name="TextBox 963">
            <a:extLst>
              <a:ext uri="{FF2B5EF4-FFF2-40B4-BE49-F238E27FC236}">
                <a16:creationId xmlns:a16="http://schemas.microsoft.com/office/drawing/2014/main" id="{65512AB0-1E9E-6FE0-2EA9-DD65FBEBA118}"/>
              </a:ext>
            </a:extLst>
          </p:cNvPr>
          <p:cNvSpPr txBox="1"/>
          <p:nvPr/>
        </p:nvSpPr>
        <p:spPr>
          <a:xfrm>
            <a:off x="2951304" y="7681746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33%</a:t>
            </a:r>
            <a:endParaRPr lang="ko-KR" altLang="en-US" sz="2000" dirty="0"/>
          </a:p>
        </p:txBody>
      </p:sp>
      <p:sp>
        <p:nvSpPr>
          <p:cNvPr id="965" name="TextBox 964">
            <a:extLst>
              <a:ext uri="{FF2B5EF4-FFF2-40B4-BE49-F238E27FC236}">
                <a16:creationId xmlns:a16="http://schemas.microsoft.com/office/drawing/2014/main" id="{2611422C-8E23-9B87-D904-9EA7C07F9705}"/>
              </a:ext>
            </a:extLst>
          </p:cNvPr>
          <p:cNvSpPr txBox="1"/>
          <p:nvPr/>
        </p:nvSpPr>
        <p:spPr>
          <a:xfrm>
            <a:off x="3907139" y="7315160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직장가입자</a:t>
            </a:r>
            <a:r>
              <a:rPr lang="en-US" altLang="ko-KR" sz="1400" dirty="0"/>
              <a:t>(4</a:t>
            </a:r>
            <a:r>
              <a:rPr lang="ko-KR" altLang="en-US" sz="1400" dirty="0" err="1"/>
              <a:t>대보험</a:t>
            </a:r>
            <a:r>
              <a:rPr lang="en-US" altLang="ko-KR" sz="1400" dirty="0"/>
              <a:t>X)</a:t>
            </a:r>
            <a:endParaRPr lang="ko-KR" altLang="en-US" sz="1400" dirty="0"/>
          </a:p>
        </p:txBody>
      </p:sp>
      <p:cxnSp>
        <p:nvCxnSpPr>
          <p:cNvPr id="966" name="직선 연결선 965">
            <a:extLst>
              <a:ext uri="{FF2B5EF4-FFF2-40B4-BE49-F238E27FC236}">
                <a16:creationId xmlns:a16="http://schemas.microsoft.com/office/drawing/2014/main" id="{19E2AC6F-A2EE-5CD8-4344-3DB47D71AB83}"/>
              </a:ext>
            </a:extLst>
          </p:cNvPr>
          <p:cNvCxnSpPr>
            <a:cxnSpLocks/>
            <a:endCxn id="965" idx="1"/>
          </p:cNvCxnSpPr>
          <p:nvPr/>
        </p:nvCxnSpPr>
        <p:spPr>
          <a:xfrm flipV="1">
            <a:off x="3748966" y="7469049"/>
            <a:ext cx="158173" cy="153888"/>
          </a:xfrm>
          <a:prstGeom prst="line">
            <a:avLst/>
          </a:prstGeom>
          <a:ln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7" name="TextBox 966">
            <a:extLst>
              <a:ext uri="{FF2B5EF4-FFF2-40B4-BE49-F238E27FC236}">
                <a16:creationId xmlns:a16="http://schemas.microsoft.com/office/drawing/2014/main" id="{6A101173-A38D-69CE-2338-48F8337AC175}"/>
              </a:ext>
            </a:extLst>
          </p:cNvPr>
          <p:cNvSpPr txBox="1"/>
          <p:nvPr/>
        </p:nvSpPr>
        <p:spPr>
          <a:xfrm>
            <a:off x="7369986" y="8687966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86%</a:t>
            </a:r>
            <a:endParaRPr lang="ko-KR" altLang="en-US" sz="2000" dirty="0"/>
          </a:p>
        </p:txBody>
      </p:sp>
      <p:sp>
        <p:nvSpPr>
          <p:cNvPr id="968" name="TextBox 967">
            <a:extLst>
              <a:ext uri="{FF2B5EF4-FFF2-40B4-BE49-F238E27FC236}">
                <a16:creationId xmlns:a16="http://schemas.microsoft.com/office/drawing/2014/main" id="{66426431-EC0F-81F5-3B9F-81126DCF2B38}"/>
              </a:ext>
            </a:extLst>
          </p:cNvPr>
          <p:cNvSpPr txBox="1"/>
          <p:nvPr/>
        </p:nvSpPr>
        <p:spPr>
          <a:xfrm>
            <a:off x="5344901" y="9036090"/>
            <a:ext cx="1773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직장가입자</a:t>
            </a:r>
            <a:r>
              <a:rPr lang="en-US" altLang="ko-KR" sz="1400" dirty="0"/>
              <a:t>(4</a:t>
            </a:r>
            <a:r>
              <a:rPr lang="ko-KR" altLang="en-US" sz="1400" dirty="0" err="1"/>
              <a:t>대보험</a:t>
            </a:r>
            <a:r>
              <a:rPr lang="en-US" altLang="ko-KR" sz="1400" dirty="0"/>
              <a:t>O)</a:t>
            </a:r>
            <a:endParaRPr lang="ko-KR" altLang="en-US" sz="1400" dirty="0"/>
          </a:p>
        </p:txBody>
      </p:sp>
      <p:cxnSp>
        <p:nvCxnSpPr>
          <p:cNvPr id="969" name="직선 연결선 968">
            <a:extLst>
              <a:ext uri="{FF2B5EF4-FFF2-40B4-BE49-F238E27FC236}">
                <a16:creationId xmlns:a16="http://schemas.microsoft.com/office/drawing/2014/main" id="{B1698D8A-1022-635B-CBFC-672EFBDC84EE}"/>
              </a:ext>
            </a:extLst>
          </p:cNvPr>
          <p:cNvCxnSpPr>
            <a:cxnSpLocks/>
          </p:cNvCxnSpPr>
          <p:nvPr/>
        </p:nvCxnSpPr>
        <p:spPr>
          <a:xfrm flipV="1">
            <a:off x="7079710" y="9059544"/>
            <a:ext cx="241237" cy="95487"/>
          </a:xfrm>
          <a:prstGeom prst="line">
            <a:avLst/>
          </a:prstGeom>
          <a:ln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0" name="Object 35">
            <a:extLst>
              <a:ext uri="{FF2B5EF4-FFF2-40B4-BE49-F238E27FC236}">
                <a16:creationId xmlns:a16="http://schemas.microsoft.com/office/drawing/2014/main" id="{74397495-95C8-DDF0-F116-296C9346A745}"/>
              </a:ext>
            </a:extLst>
          </p:cNvPr>
          <p:cNvSpPr txBox="1"/>
          <p:nvPr/>
        </p:nvSpPr>
        <p:spPr>
          <a:xfrm>
            <a:off x="13335000" y="514506"/>
            <a:ext cx="3574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 탐색 및 </a:t>
            </a:r>
            <a:r>
              <a:rPr lang="ko-KR" altLang="en-US" sz="2800" dirty="0" err="1">
                <a:latin typeface="+mj-ea"/>
                <a:ea typeface="+mj-ea"/>
              </a:rPr>
              <a:t>전처리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971" name="Object 36">
            <a:extLst>
              <a:ext uri="{FF2B5EF4-FFF2-40B4-BE49-F238E27FC236}">
                <a16:creationId xmlns:a16="http://schemas.microsoft.com/office/drawing/2014/main" id="{3D6C6C24-052A-1418-7C8D-A90C960DFA11}"/>
              </a:ext>
            </a:extLst>
          </p:cNvPr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02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82340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Picture 26">
            <a:extLst>
              <a:ext uri="{FF2B5EF4-FFF2-40B4-BE49-F238E27FC236}">
                <a16:creationId xmlns:a16="http://schemas.microsoft.com/office/drawing/2014/main" id="{F54126BF-AD12-4A44-D4EE-05331A70A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99" y="5343525"/>
            <a:ext cx="58197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EC7BED3-0F95-D36D-EEB7-18731BB3D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78" y="4250037"/>
            <a:ext cx="32956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1003">
            <a:extLst>
              <a:ext uri="{FF2B5EF4-FFF2-40B4-BE49-F238E27FC236}">
                <a16:creationId xmlns:a16="http://schemas.microsoft.com/office/drawing/2014/main" id="{C6C36BA7-1520-96B0-FCF3-47DA5D4092F9}"/>
              </a:ext>
            </a:extLst>
          </p:cNvPr>
          <p:cNvGrpSpPr/>
          <p:nvPr/>
        </p:nvGrpSpPr>
        <p:grpSpPr>
          <a:xfrm>
            <a:off x="-1990018" y="-1469050"/>
            <a:ext cx="6929988" cy="6118447"/>
            <a:chOff x="-2055152" y="-1493917"/>
            <a:chExt cx="6929988" cy="6118447"/>
          </a:xfrm>
        </p:grpSpPr>
        <p:pic>
          <p:nvPicPr>
            <p:cNvPr id="9" name="Object 14">
              <a:extLst>
                <a:ext uri="{FF2B5EF4-FFF2-40B4-BE49-F238E27FC236}">
                  <a16:creationId xmlns:a16="http://schemas.microsoft.com/office/drawing/2014/main" id="{B3160B00-0F66-0B54-7D3C-CE000C5A8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11" name="Object 15">
              <a:extLst>
                <a:ext uri="{FF2B5EF4-FFF2-40B4-BE49-F238E27FC236}">
                  <a16:creationId xmlns:a16="http://schemas.microsoft.com/office/drawing/2014/main" id="{9CF16762-63AD-A607-D727-B9AF84A73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sp>
        <p:nvSpPr>
          <p:cNvPr id="18" name="Object 15">
            <a:extLst>
              <a:ext uri="{FF2B5EF4-FFF2-40B4-BE49-F238E27FC236}">
                <a16:creationId xmlns:a16="http://schemas.microsoft.com/office/drawing/2014/main" id="{E49576AC-0228-5CEF-849C-CD541A28105B}"/>
              </a:ext>
            </a:extLst>
          </p:cNvPr>
          <p:cNvSpPr txBox="1"/>
          <p:nvPr/>
        </p:nvSpPr>
        <p:spPr>
          <a:xfrm>
            <a:off x="1080648" y="1198924"/>
            <a:ext cx="8150272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3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데이터 탐색 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21A6D3B6-5E0D-95DB-B56A-7B0734AADCFC}"/>
              </a:ext>
            </a:extLst>
          </p:cNvPr>
          <p:cNvSpPr txBox="1"/>
          <p:nvPr/>
        </p:nvSpPr>
        <p:spPr>
          <a:xfrm>
            <a:off x="1147314" y="2169722"/>
            <a:ext cx="770000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kern="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EDA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E98EA161-A8E0-DD51-1D49-3915FAE614A5}"/>
              </a:ext>
            </a:extLst>
          </p:cNvPr>
          <p:cNvSpPr txBox="1"/>
          <p:nvPr/>
        </p:nvSpPr>
        <p:spPr>
          <a:xfrm>
            <a:off x="1205483" y="3036417"/>
            <a:ext cx="624563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100" dirty="0">
                <a:solidFill>
                  <a:srgbClr val="4C50BB"/>
                </a:solidFill>
                <a:latin typeface="+mj-ea"/>
                <a:ea typeface="+mj-ea"/>
                <a:cs typeface="S-Core Dream 7 ExtraBold" pitchFamily="34" charset="0"/>
              </a:rPr>
              <a:t>02</a:t>
            </a:r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희망 대출 금액과 실제 평균 대출 금액 비교</a:t>
            </a:r>
            <a:endParaRPr lang="en-US" sz="25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2726C05-0F8C-2B02-C473-28AC9F7AD7C3}"/>
              </a:ext>
            </a:extLst>
          </p:cNvPr>
          <p:cNvSpPr/>
          <p:nvPr/>
        </p:nvSpPr>
        <p:spPr>
          <a:xfrm>
            <a:off x="1392296" y="8173289"/>
            <a:ext cx="3771400" cy="109046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전체적으로</a:t>
            </a:r>
            <a:endParaRPr lang="en-US" altLang="ko-KR" sz="2000" dirty="0">
              <a:solidFill>
                <a:srgbClr val="4C4747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희망 대출 금액 </a:t>
            </a:r>
            <a:r>
              <a:rPr lang="en-US" altLang="ko-KR" sz="2000" dirty="0">
                <a:solidFill>
                  <a:srgbClr val="4C4747"/>
                </a:solidFill>
                <a:latin typeface="+mj-ea"/>
                <a:ea typeface="+mj-ea"/>
              </a:rPr>
              <a:t>&gt; 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실제 대출 금액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188B7F0-D28B-914A-4EA1-D4605370C59A}"/>
              </a:ext>
            </a:extLst>
          </p:cNvPr>
          <p:cNvSpPr/>
          <p:nvPr/>
        </p:nvSpPr>
        <p:spPr>
          <a:xfrm>
            <a:off x="5653644" y="8156972"/>
            <a:ext cx="5319156" cy="110678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4C4747"/>
                </a:solidFill>
                <a:highlight>
                  <a:srgbClr val="ECEDF6"/>
                </a:highlight>
                <a:latin typeface="+mj-ea"/>
                <a:ea typeface="+mj-ea"/>
              </a:rPr>
              <a:t>성별 </a:t>
            </a:r>
            <a:r>
              <a:rPr lang="en-US" altLang="ko-KR" sz="2000" dirty="0">
                <a:solidFill>
                  <a:srgbClr val="4C4747"/>
                </a:solidFill>
                <a:highlight>
                  <a:srgbClr val="ECEDF6"/>
                </a:highlight>
                <a:latin typeface="+mj-ea"/>
                <a:ea typeface="+mj-ea"/>
              </a:rPr>
              <a:t>/ </a:t>
            </a:r>
            <a:r>
              <a:rPr lang="ko-KR" altLang="en-US" sz="2000" dirty="0">
                <a:solidFill>
                  <a:srgbClr val="4C4747"/>
                </a:solidFill>
                <a:highlight>
                  <a:srgbClr val="ECEDF6"/>
                </a:highlight>
                <a:latin typeface="+mj-ea"/>
                <a:ea typeface="+mj-ea"/>
              </a:rPr>
              <a:t>연령대별 </a:t>
            </a:r>
            <a:r>
              <a:rPr lang="en-US" altLang="ko-KR" sz="2000" dirty="0">
                <a:solidFill>
                  <a:srgbClr val="4C4747"/>
                </a:solidFill>
                <a:highlight>
                  <a:srgbClr val="ECEDF6"/>
                </a:highlight>
                <a:latin typeface="+mj-ea"/>
                <a:ea typeface="+mj-ea"/>
              </a:rPr>
              <a:t>/ </a:t>
            </a:r>
            <a:r>
              <a:rPr lang="ko-KR" altLang="en-US" sz="2000" dirty="0">
                <a:solidFill>
                  <a:srgbClr val="4C4747"/>
                </a:solidFill>
                <a:highlight>
                  <a:srgbClr val="ECEDF6"/>
                </a:highlight>
                <a:latin typeface="+mj-ea"/>
                <a:ea typeface="+mj-ea"/>
              </a:rPr>
              <a:t>대출 목적 별 그룹</a:t>
            </a:r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 마다</a:t>
            </a:r>
            <a:endParaRPr lang="en-US" altLang="ko-KR" sz="2000" dirty="0">
              <a:solidFill>
                <a:srgbClr val="4C4747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dirty="0">
                <a:solidFill>
                  <a:srgbClr val="4C4747"/>
                </a:solidFill>
                <a:latin typeface="+mj-ea"/>
                <a:ea typeface="+mj-ea"/>
              </a:rPr>
              <a:t>희망 대출 금액과 실제 대출 금액 간의 차이 상이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9C1B8D-260A-119A-B934-34AFDDDCE778}"/>
              </a:ext>
            </a:extLst>
          </p:cNvPr>
          <p:cNvSpPr txBox="1"/>
          <p:nvPr/>
        </p:nvSpPr>
        <p:spPr>
          <a:xfrm>
            <a:off x="1143000" y="7793855"/>
            <a:ext cx="529312" cy="769441"/>
          </a:xfrm>
          <a:prstGeom prst="rect">
            <a:avLst/>
          </a:prstGeom>
          <a:noFill/>
          <a:effectLst>
            <a:outerShdw blurRad="50800" dist="38100" dir="2700000" algn="tl" rotWithShape="0">
              <a:srgbClr val="A5A7DD">
                <a:alpha val="40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 w="12700">
                  <a:solidFill>
                    <a:schemeClr val="bg1"/>
                  </a:solidFill>
                </a:ln>
                <a:solidFill>
                  <a:srgbClr val="A5A7D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4400" dirty="0">
              <a:ln w="12700">
                <a:solidFill>
                  <a:schemeClr val="bg1"/>
                </a:solidFill>
              </a:ln>
              <a:solidFill>
                <a:srgbClr val="A5A7D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370293-AE47-24D8-4E51-47C34A17EB91}"/>
              </a:ext>
            </a:extLst>
          </p:cNvPr>
          <p:cNvSpPr txBox="1"/>
          <p:nvPr/>
        </p:nvSpPr>
        <p:spPr>
          <a:xfrm>
            <a:off x="5404349" y="7772251"/>
            <a:ext cx="378065" cy="769441"/>
          </a:xfrm>
          <a:prstGeom prst="rect">
            <a:avLst/>
          </a:prstGeom>
          <a:noFill/>
          <a:effectLst>
            <a:outerShdw blurRad="50800" dist="38100" dir="2700000" algn="tl" rotWithShape="0">
              <a:srgbClr val="A5A7DD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n w="12700">
                  <a:solidFill>
                    <a:schemeClr val="bg1"/>
                  </a:solidFill>
                </a:ln>
                <a:solidFill>
                  <a:srgbClr val="A5A7D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4400" dirty="0">
              <a:ln w="12700">
                <a:solidFill>
                  <a:schemeClr val="bg1"/>
                </a:solidFill>
              </a:ln>
              <a:solidFill>
                <a:srgbClr val="A5A7D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F1C17C8-230E-6F12-1AD8-A866B560634F}"/>
              </a:ext>
            </a:extLst>
          </p:cNvPr>
          <p:cNvSpPr/>
          <p:nvPr/>
        </p:nvSpPr>
        <p:spPr>
          <a:xfrm>
            <a:off x="11986594" y="8173289"/>
            <a:ext cx="4929806" cy="1106781"/>
          </a:xfrm>
          <a:prstGeom prst="roundRect">
            <a:avLst/>
          </a:prstGeom>
          <a:solidFill>
            <a:schemeClr val="bg1">
              <a:lumMod val="85000"/>
              <a:alpha val="16000"/>
            </a:schemeClr>
          </a:solidFill>
          <a:ln w="1905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rgbClr val="4C50BB"/>
                </a:solidFill>
                <a:effectLst/>
                <a:latin typeface="+mj-ea"/>
                <a:ea typeface="+mj-ea"/>
              </a:rPr>
              <a:t>회원의 특성</a:t>
            </a:r>
            <a:r>
              <a:rPr lang="ko-KR" altLang="en-US" sz="22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을 고려한 예측 필요</a:t>
            </a:r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A38D76AB-08F2-FEED-EDCC-596CB8F9D65C}"/>
              </a:ext>
            </a:extLst>
          </p:cNvPr>
          <p:cNvSpPr/>
          <p:nvPr/>
        </p:nvSpPr>
        <p:spPr>
          <a:xfrm rot="16200000">
            <a:off x="11364792" y="8525064"/>
            <a:ext cx="282815" cy="304800"/>
          </a:xfrm>
          <a:prstGeom prst="downArrow">
            <a:avLst/>
          </a:prstGeom>
          <a:solidFill>
            <a:srgbClr val="ECEDF6"/>
          </a:solidFill>
          <a:ln w="1905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F631EE2-61DF-2CCB-FC0F-DA4F336551C7}"/>
              </a:ext>
            </a:extLst>
          </p:cNvPr>
          <p:cNvSpPr/>
          <p:nvPr/>
        </p:nvSpPr>
        <p:spPr>
          <a:xfrm>
            <a:off x="2355705" y="4214874"/>
            <a:ext cx="1804352" cy="188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1550430-8669-F525-591E-DF68F7973096}"/>
              </a:ext>
            </a:extLst>
          </p:cNvPr>
          <p:cNvSpPr/>
          <p:nvPr/>
        </p:nvSpPr>
        <p:spPr>
          <a:xfrm>
            <a:off x="2900458" y="3929306"/>
            <a:ext cx="736455" cy="400110"/>
          </a:xfrm>
          <a:prstGeom prst="roundRect">
            <a:avLst/>
          </a:prstGeom>
          <a:solidFill>
            <a:srgbClr val="ECE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전체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0428417-47A7-BAC7-0ED1-4BBB3459AFD2}"/>
              </a:ext>
            </a:extLst>
          </p:cNvPr>
          <p:cNvSpPr/>
          <p:nvPr/>
        </p:nvSpPr>
        <p:spPr>
          <a:xfrm>
            <a:off x="6324600" y="4022722"/>
            <a:ext cx="1985023" cy="192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E35161A9-7E0E-1F2F-1993-42648456A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742" y="4230974"/>
            <a:ext cx="326707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5CC5DA4B-970E-1DF1-13F9-97D38B0A5D7A}"/>
              </a:ext>
            </a:extLst>
          </p:cNvPr>
          <p:cNvSpPr/>
          <p:nvPr/>
        </p:nvSpPr>
        <p:spPr>
          <a:xfrm>
            <a:off x="7730729" y="4214874"/>
            <a:ext cx="1804352" cy="188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EBE694F7-3203-A9A7-CBC2-09EBDA1C1FAB}"/>
              </a:ext>
            </a:extLst>
          </p:cNvPr>
          <p:cNvSpPr/>
          <p:nvPr/>
        </p:nvSpPr>
        <p:spPr>
          <a:xfrm>
            <a:off x="8247943" y="3929306"/>
            <a:ext cx="736455" cy="400110"/>
          </a:xfrm>
          <a:prstGeom prst="roundRect">
            <a:avLst/>
          </a:prstGeom>
          <a:solidFill>
            <a:srgbClr val="ECE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성별</a:t>
            </a:r>
          </a:p>
        </p:txBody>
      </p:sp>
      <p:pic>
        <p:nvPicPr>
          <p:cNvPr id="1048" name="Picture 24">
            <a:extLst>
              <a:ext uri="{FF2B5EF4-FFF2-40B4-BE49-F238E27FC236}">
                <a16:creationId xmlns:a16="http://schemas.microsoft.com/office/drawing/2014/main" id="{DCDC9828-A81D-B2FB-70AC-B79DC9BC9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2691025"/>
            <a:ext cx="58197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7C24113-E49A-429E-4734-367EBE2BD8B2}"/>
              </a:ext>
            </a:extLst>
          </p:cNvPr>
          <p:cNvSpPr/>
          <p:nvPr/>
        </p:nvSpPr>
        <p:spPr>
          <a:xfrm>
            <a:off x="13150193" y="2669968"/>
            <a:ext cx="1804352" cy="188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00DF893-03B8-E929-8C6F-701252221820}"/>
              </a:ext>
            </a:extLst>
          </p:cNvPr>
          <p:cNvSpPr/>
          <p:nvPr/>
        </p:nvSpPr>
        <p:spPr>
          <a:xfrm>
            <a:off x="13079475" y="5379277"/>
            <a:ext cx="1875069" cy="145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D5F9E25-A8A6-8E70-1AD7-A9E07D37601F}"/>
              </a:ext>
            </a:extLst>
          </p:cNvPr>
          <p:cNvSpPr/>
          <p:nvPr/>
        </p:nvSpPr>
        <p:spPr>
          <a:xfrm>
            <a:off x="13398260" y="2400300"/>
            <a:ext cx="1308340" cy="400110"/>
          </a:xfrm>
          <a:prstGeom prst="roundRect">
            <a:avLst/>
          </a:prstGeom>
          <a:solidFill>
            <a:srgbClr val="ECE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연령대 별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6E41060F-3700-14A1-D347-0762DE01BE0F}"/>
              </a:ext>
            </a:extLst>
          </p:cNvPr>
          <p:cNvSpPr/>
          <p:nvPr/>
        </p:nvSpPr>
        <p:spPr>
          <a:xfrm>
            <a:off x="13372860" y="5081514"/>
            <a:ext cx="1510968" cy="394987"/>
          </a:xfrm>
          <a:prstGeom prst="roundRect">
            <a:avLst/>
          </a:prstGeom>
          <a:solidFill>
            <a:srgbClr val="ECE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대출 목적 별</a:t>
            </a:r>
          </a:p>
        </p:txBody>
      </p:sp>
      <p:sp>
        <p:nvSpPr>
          <p:cNvPr id="54" name="Object 35">
            <a:extLst>
              <a:ext uri="{FF2B5EF4-FFF2-40B4-BE49-F238E27FC236}">
                <a16:creationId xmlns:a16="http://schemas.microsoft.com/office/drawing/2014/main" id="{575D191D-404A-8444-FDD5-9D6E4B4F57A4}"/>
              </a:ext>
            </a:extLst>
          </p:cNvPr>
          <p:cNvSpPr txBox="1"/>
          <p:nvPr/>
        </p:nvSpPr>
        <p:spPr>
          <a:xfrm>
            <a:off x="13335000" y="514506"/>
            <a:ext cx="3574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 탐색 및 </a:t>
            </a:r>
            <a:r>
              <a:rPr lang="ko-KR" altLang="en-US" sz="2800" dirty="0" err="1">
                <a:latin typeface="+mj-ea"/>
                <a:ea typeface="+mj-ea"/>
              </a:rPr>
              <a:t>전처리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55" name="Object 36">
            <a:extLst>
              <a:ext uri="{FF2B5EF4-FFF2-40B4-BE49-F238E27FC236}">
                <a16:creationId xmlns:a16="http://schemas.microsoft.com/office/drawing/2014/main" id="{A76F2558-862E-1C5A-6D5F-04547AFB449C}"/>
              </a:ext>
            </a:extLst>
          </p:cNvPr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02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7784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4068450" y="7651296"/>
            <a:ext cx="2284750" cy="251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credit card .csv</a:t>
            </a:r>
            <a:endParaRPr lang="en-US" dirty="0"/>
          </a:p>
        </p:txBody>
      </p:sp>
      <p:sp>
        <p:nvSpPr>
          <p:cNvPr id="2" name="Object 19">
            <a:extLst>
              <a:ext uri="{FF2B5EF4-FFF2-40B4-BE49-F238E27FC236}">
                <a16:creationId xmlns:a16="http://schemas.microsoft.com/office/drawing/2014/main" id="{1D2706FB-F6BD-2456-8A25-B032A1E5563A}"/>
              </a:ext>
            </a:extLst>
          </p:cNvPr>
          <p:cNvSpPr txBox="1"/>
          <p:nvPr/>
        </p:nvSpPr>
        <p:spPr>
          <a:xfrm>
            <a:off x="2133600" y="7166481"/>
            <a:ext cx="2819400" cy="467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C4747"/>
                </a:solidFill>
              </a:rPr>
              <a:t>▲</a:t>
            </a:r>
            <a:r>
              <a:rPr lang="en-US" altLang="ko-KR" dirty="0">
                <a:solidFill>
                  <a:srgbClr val="4C4747"/>
                </a:solidFill>
              </a:rPr>
              <a:t> </a:t>
            </a:r>
            <a:r>
              <a:rPr lang="ko-KR" altLang="en-US" dirty="0">
                <a:solidFill>
                  <a:srgbClr val="4C4747"/>
                </a:solidFill>
              </a:rPr>
              <a:t>시간대별 대출 신청 현황</a:t>
            </a:r>
            <a:endParaRPr lang="en-US" dirty="0">
              <a:solidFill>
                <a:srgbClr val="4C4747"/>
              </a:solidFill>
            </a:endParaRPr>
          </a:p>
        </p:txBody>
      </p:sp>
      <p:sp>
        <p:nvSpPr>
          <p:cNvPr id="4" name="Object 19">
            <a:extLst>
              <a:ext uri="{FF2B5EF4-FFF2-40B4-BE49-F238E27FC236}">
                <a16:creationId xmlns:a16="http://schemas.microsoft.com/office/drawing/2014/main" id="{9F0F04E8-5C39-057B-82D2-27D29885EACA}"/>
              </a:ext>
            </a:extLst>
          </p:cNvPr>
          <p:cNvSpPr txBox="1"/>
          <p:nvPr/>
        </p:nvSpPr>
        <p:spPr>
          <a:xfrm>
            <a:off x="10399824" y="7166481"/>
            <a:ext cx="2819400" cy="467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C4747"/>
                </a:solidFill>
              </a:rPr>
              <a:t>▲</a:t>
            </a:r>
            <a:r>
              <a:rPr lang="en-US" altLang="ko-KR" dirty="0">
                <a:solidFill>
                  <a:srgbClr val="4C4747"/>
                </a:solidFill>
              </a:rPr>
              <a:t> </a:t>
            </a:r>
            <a:r>
              <a:rPr lang="ko-KR" altLang="en-US" dirty="0">
                <a:solidFill>
                  <a:srgbClr val="4C4747"/>
                </a:solidFill>
              </a:rPr>
              <a:t>시간대별 한도 조회 현황</a:t>
            </a:r>
            <a:endParaRPr lang="en-US" dirty="0">
              <a:solidFill>
                <a:srgbClr val="4C4747"/>
              </a:solidFill>
            </a:endParaRPr>
          </a:p>
        </p:txBody>
      </p:sp>
      <p:grpSp>
        <p:nvGrpSpPr>
          <p:cNvPr id="12" name="그룹 1003">
            <a:extLst>
              <a:ext uri="{FF2B5EF4-FFF2-40B4-BE49-F238E27FC236}">
                <a16:creationId xmlns:a16="http://schemas.microsoft.com/office/drawing/2014/main" id="{CEC6978A-7135-CC64-AD21-25749200CD24}"/>
              </a:ext>
            </a:extLst>
          </p:cNvPr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E1C28801-7C49-2D97-1F4F-B624DA15A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17" name="Object 15">
              <a:extLst>
                <a:ext uri="{FF2B5EF4-FFF2-40B4-BE49-F238E27FC236}">
                  <a16:creationId xmlns:a16="http://schemas.microsoft.com/office/drawing/2014/main" id="{544F5B6B-41CB-1E91-27E3-901E6D7D2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sp>
        <p:nvSpPr>
          <p:cNvPr id="22" name="Object 15">
            <a:extLst>
              <a:ext uri="{FF2B5EF4-FFF2-40B4-BE49-F238E27FC236}">
                <a16:creationId xmlns:a16="http://schemas.microsoft.com/office/drawing/2014/main" id="{520E228A-8936-9D04-4276-FFC193A06092}"/>
              </a:ext>
            </a:extLst>
          </p:cNvPr>
          <p:cNvSpPr txBox="1"/>
          <p:nvPr/>
        </p:nvSpPr>
        <p:spPr>
          <a:xfrm>
            <a:off x="1080648" y="1198924"/>
            <a:ext cx="8150272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3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데이터 탐색 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36AC3A46-14D5-A93E-8FAF-B244C9F11EB5}"/>
              </a:ext>
            </a:extLst>
          </p:cNvPr>
          <p:cNvSpPr txBox="1"/>
          <p:nvPr/>
        </p:nvSpPr>
        <p:spPr>
          <a:xfrm>
            <a:off x="1147314" y="2169722"/>
            <a:ext cx="770000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kern="0" dirty="0">
                <a:solidFill>
                  <a:srgbClr val="4C50BB"/>
                </a:solidFill>
                <a:latin typeface="+mj-ea"/>
                <a:ea typeface="+mj-ea"/>
                <a:cs typeface="S-Core Dream 6 Bold" pitchFamily="34" charset="0"/>
              </a:rPr>
              <a:t>EDA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4A8E9C59-D8B5-D96C-61E1-9F6FFD597E0F}"/>
              </a:ext>
            </a:extLst>
          </p:cNvPr>
          <p:cNvSpPr txBox="1"/>
          <p:nvPr/>
        </p:nvSpPr>
        <p:spPr>
          <a:xfrm>
            <a:off x="1205483" y="3036417"/>
            <a:ext cx="624563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100" dirty="0">
                <a:solidFill>
                  <a:srgbClr val="4C50BB"/>
                </a:solidFill>
                <a:latin typeface="+mj-ea"/>
                <a:ea typeface="+mj-ea"/>
                <a:cs typeface="S-Core Dream 7 ExtraBold" pitchFamily="34" charset="0"/>
              </a:rPr>
              <a:t>03</a:t>
            </a:r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2500" dirty="0">
                <a:solidFill>
                  <a:srgbClr val="4C4747"/>
                </a:solidFill>
                <a:latin typeface="+mj-ea"/>
                <a:ea typeface="+mj-ea"/>
              </a:rPr>
              <a:t>시간대 별 사용자 활동 분포</a:t>
            </a:r>
            <a:endParaRPr lang="en-US" sz="25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93190FAF-FA21-0729-EC04-E0DBEA861307}"/>
              </a:ext>
            </a:extLst>
          </p:cNvPr>
          <p:cNvSpPr txBox="1"/>
          <p:nvPr/>
        </p:nvSpPr>
        <p:spPr>
          <a:xfrm>
            <a:off x="3183745" y="7895627"/>
            <a:ext cx="2284750" cy="251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credit card .csv</a:t>
            </a:r>
            <a:endParaRPr 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A43FDF7-7229-284B-5DD8-B9B92D011185}"/>
              </a:ext>
            </a:extLst>
          </p:cNvPr>
          <p:cNvSpPr/>
          <p:nvPr/>
        </p:nvSpPr>
        <p:spPr>
          <a:xfrm>
            <a:off x="1697095" y="8173289"/>
            <a:ext cx="6913504" cy="109046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4C4747"/>
                </a:solidFill>
                <a:latin typeface="+mj-ea"/>
                <a:ea typeface="+mj-ea"/>
              </a:rPr>
              <a:t>시간대별 사용자의 대출 신청과</a:t>
            </a:r>
            <a:r>
              <a:rPr lang="en-US" altLang="ko-KR" sz="2400" dirty="0">
                <a:solidFill>
                  <a:srgbClr val="4C4747"/>
                </a:solidFill>
                <a:latin typeface="+mj-ea"/>
                <a:ea typeface="+mj-ea"/>
              </a:rPr>
              <a:t> </a:t>
            </a:r>
            <a:r>
              <a:rPr lang="ko-KR" altLang="en-US" sz="2400" dirty="0">
                <a:solidFill>
                  <a:srgbClr val="4C4747"/>
                </a:solidFill>
                <a:latin typeface="+mj-ea"/>
                <a:ea typeface="+mj-ea"/>
              </a:rPr>
              <a:t>한도 조회</a:t>
            </a:r>
            <a:endParaRPr lang="en-US" altLang="ko-KR" sz="2400" dirty="0">
              <a:solidFill>
                <a:srgbClr val="4C4747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>
                <a:solidFill>
                  <a:srgbClr val="4C4747"/>
                </a:solidFill>
                <a:highlight>
                  <a:srgbClr val="ECEDF6"/>
                </a:highlight>
                <a:latin typeface="+mj-ea"/>
                <a:ea typeface="+mj-ea"/>
              </a:rPr>
              <a:t>새벽에 감소 → 오후에 증가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2D9404-ACD9-D55D-4711-292FF8CD3B64}"/>
              </a:ext>
            </a:extLst>
          </p:cNvPr>
          <p:cNvSpPr txBox="1"/>
          <p:nvPr/>
        </p:nvSpPr>
        <p:spPr>
          <a:xfrm>
            <a:off x="1447799" y="7793855"/>
            <a:ext cx="529312" cy="769441"/>
          </a:xfrm>
          <a:prstGeom prst="rect">
            <a:avLst/>
          </a:prstGeom>
          <a:noFill/>
          <a:effectLst>
            <a:outerShdw blurRad="50800" dist="38100" dir="2700000" algn="tl" rotWithShape="0">
              <a:srgbClr val="A5A7DD">
                <a:alpha val="40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n w="12700">
                  <a:solidFill>
                    <a:schemeClr val="bg1"/>
                  </a:solidFill>
                </a:ln>
                <a:solidFill>
                  <a:srgbClr val="A5A7D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4400" dirty="0">
              <a:ln w="12700">
                <a:solidFill>
                  <a:schemeClr val="bg1"/>
                </a:solidFill>
              </a:ln>
              <a:solidFill>
                <a:srgbClr val="A5A7D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BA3A597-F88B-697E-0DA7-5EBB1D134F6B}"/>
              </a:ext>
            </a:extLst>
          </p:cNvPr>
          <p:cNvSpPr/>
          <p:nvPr/>
        </p:nvSpPr>
        <p:spPr>
          <a:xfrm>
            <a:off x="9982200" y="8156971"/>
            <a:ext cx="6852086" cy="1106781"/>
          </a:xfrm>
          <a:prstGeom prst="roundRect">
            <a:avLst/>
          </a:prstGeom>
          <a:solidFill>
            <a:schemeClr val="bg1">
              <a:lumMod val="85000"/>
              <a:alpha val="16000"/>
            </a:schemeClr>
          </a:solidFill>
          <a:ln w="1905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시간 또는 날짜를 고려하기 위해</a:t>
            </a:r>
            <a:endParaRPr lang="en-US" altLang="ko-KR" sz="2200" b="1" dirty="0">
              <a:solidFill>
                <a:srgbClr val="4C4747"/>
              </a:solidFill>
              <a:effectLst/>
              <a:latin typeface="+mj-ea"/>
              <a:ea typeface="+mj-ea"/>
            </a:endParaRPr>
          </a:p>
          <a:p>
            <a:pPr algn="ctr"/>
            <a:r>
              <a:rPr lang="ko-KR" altLang="en-US" sz="2200" b="1" dirty="0">
                <a:solidFill>
                  <a:srgbClr val="4C50BB"/>
                </a:solidFill>
                <a:effectLst/>
                <a:latin typeface="+mj-ea"/>
                <a:ea typeface="+mj-ea"/>
              </a:rPr>
              <a:t>로그 데이터 및 날짜</a:t>
            </a:r>
            <a:r>
              <a:rPr lang="en-US" altLang="ko-KR" sz="2200" b="1" dirty="0">
                <a:solidFill>
                  <a:srgbClr val="4C50BB"/>
                </a:solidFill>
                <a:effectLst/>
                <a:latin typeface="+mj-ea"/>
                <a:ea typeface="+mj-ea"/>
              </a:rPr>
              <a:t>(</a:t>
            </a:r>
            <a:r>
              <a:rPr lang="ko-KR" altLang="en-US" sz="2200" b="1" dirty="0">
                <a:solidFill>
                  <a:srgbClr val="4C50BB"/>
                </a:solidFill>
                <a:effectLst/>
                <a:latin typeface="+mj-ea"/>
                <a:ea typeface="+mj-ea"/>
              </a:rPr>
              <a:t>시간</a:t>
            </a:r>
            <a:r>
              <a:rPr lang="en-US" altLang="ko-KR" sz="2200" b="1" dirty="0">
                <a:solidFill>
                  <a:srgbClr val="4C50BB"/>
                </a:solidFill>
                <a:effectLst/>
                <a:latin typeface="+mj-ea"/>
                <a:ea typeface="+mj-ea"/>
              </a:rPr>
              <a:t>) </a:t>
            </a:r>
            <a:r>
              <a:rPr lang="ko-KR" altLang="en-US" sz="2200" b="1" dirty="0">
                <a:solidFill>
                  <a:srgbClr val="4C50BB"/>
                </a:solidFill>
                <a:effectLst/>
                <a:latin typeface="+mj-ea"/>
                <a:ea typeface="+mj-ea"/>
              </a:rPr>
              <a:t>데이터 활용한 군집화</a:t>
            </a:r>
            <a:r>
              <a:rPr lang="ko-KR" altLang="en-US" sz="2200" b="1" dirty="0">
                <a:solidFill>
                  <a:srgbClr val="4C4747"/>
                </a:solidFill>
                <a:effectLst/>
                <a:latin typeface="+mj-ea"/>
                <a:ea typeface="+mj-ea"/>
              </a:rPr>
              <a:t> 필요</a:t>
            </a: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09D956E0-65BC-AF51-6455-61847850E031}"/>
              </a:ext>
            </a:extLst>
          </p:cNvPr>
          <p:cNvSpPr/>
          <p:nvPr/>
        </p:nvSpPr>
        <p:spPr>
          <a:xfrm rot="16200000">
            <a:off x="9154992" y="8521602"/>
            <a:ext cx="282815" cy="304800"/>
          </a:xfrm>
          <a:prstGeom prst="downArrow">
            <a:avLst/>
          </a:prstGeom>
          <a:solidFill>
            <a:srgbClr val="ECEDF6"/>
          </a:solidFill>
          <a:ln w="19050">
            <a:solidFill>
              <a:srgbClr val="4C50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A2EB90E-FC04-0559-DD8F-ADDF93C7019C}"/>
              </a:ext>
            </a:extLst>
          </p:cNvPr>
          <p:cNvSpPr/>
          <p:nvPr/>
        </p:nvSpPr>
        <p:spPr>
          <a:xfrm>
            <a:off x="11809524" y="3792892"/>
            <a:ext cx="3810000" cy="369586"/>
          </a:xfrm>
          <a:prstGeom prst="roundRect">
            <a:avLst/>
          </a:prstGeom>
          <a:solidFill>
            <a:srgbClr val="ECE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시간대 별 한도 조회 현황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A2B7E8E-CAD1-ED0F-8B52-E354DAB15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48" y="4238988"/>
            <a:ext cx="76962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57D2B5F-29D2-C0A6-863F-AFFEDD09A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924" y="4238987"/>
            <a:ext cx="77724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9304B5C-AC35-2044-D27D-536BBEA7F47F}"/>
              </a:ext>
            </a:extLst>
          </p:cNvPr>
          <p:cNvSpPr/>
          <p:nvPr/>
        </p:nvSpPr>
        <p:spPr>
          <a:xfrm>
            <a:off x="3305825" y="3823208"/>
            <a:ext cx="3810000" cy="369586"/>
          </a:xfrm>
          <a:prstGeom prst="roundRect">
            <a:avLst/>
          </a:prstGeom>
          <a:solidFill>
            <a:srgbClr val="ECED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4C50BB"/>
                </a:solidFill>
                <a:latin typeface="+mj-ea"/>
                <a:ea typeface="+mj-ea"/>
              </a:rPr>
              <a:t>시간대 별 대출 신청 현황</a:t>
            </a: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B1F78A55-C8A1-94A8-97D2-537CE6F13E64}"/>
              </a:ext>
            </a:extLst>
          </p:cNvPr>
          <p:cNvSpPr txBox="1"/>
          <p:nvPr/>
        </p:nvSpPr>
        <p:spPr>
          <a:xfrm>
            <a:off x="13335000" y="514506"/>
            <a:ext cx="3574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 탐색 및 </a:t>
            </a:r>
            <a:r>
              <a:rPr lang="ko-KR" altLang="en-US" sz="2800" dirty="0" err="1">
                <a:latin typeface="+mj-ea"/>
                <a:ea typeface="+mj-ea"/>
              </a:rPr>
              <a:t>전처리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FEC0BC83-EA39-32D6-0F63-A22CCF5B7C23}"/>
              </a:ext>
            </a:extLst>
          </p:cNvPr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02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75285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1003">
            <a:extLst>
              <a:ext uri="{FF2B5EF4-FFF2-40B4-BE49-F238E27FC236}">
                <a16:creationId xmlns:a16="http://schemas.microsoft.com/office/drawing/2014/main" id="{D6624DEB-06EE-4E2A-B9F4-C26F3F3E7E6A}"/>
              </a:ext>
            </a:extLst>
          </p:cNvPr>
          <p:cNvGrpSpPr/>
          <p:nvPr/>
        </p:nvGrpSpPr>
        <p:grpSpPr>
          <a:xfrm>
            <a:off x="-522334" y="-163985"/>
            <a:ext cx="3464994" cy="3059223"/>
            <a:chOff x="-522334" y="-163985"/>
            <a:chExt cx="3464994" cy="3059223"/>
          </a:xfrm>
        </p:grpSpPr>
        <p:pic>
          <p:nvPicPr>
            <p:cNvPr id="35" name="Object 14">
              <a:extLst>
                <a:ext uri="{FF2B5EF4-FFF2-40B4-BE49-F238E27FC236}">
                  <a16:creationId xmlns:a16="http://schemas.microsoft.com/office/drawing/2014/main" id="{557257DC-3607-41DA-34CE-369B3144A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152" y="-1493917"/>
              <a:ext cx="6929988" cy="6118447"/>
            </a:xfrm>
            <a:prstGeom prst="rect">
              <a:avLst/>
            </a:prstGeom>
          </p:spPr>
        </p:pic>
        <p:pic>
          <p:nvPicPr>
            <p:cNvPr id="36" name="Object 15">
              <a:extLst>
                <a:ext uri="{FF2B5EF4-FFF2-40B4-BE49-F238E27FC236}">
                  <a16:creationId xmlns:a16="http://schemas.microsoft.com/office/drawing/2014/main" id="{CD2E5FC3-73B9-9990-BBAE-AB291AEDB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22334" y="-163985"/>
              <a:ext cx="3464994" cy="305922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4452609" y="9682605"/>
            <a:ext cx="5571204" cy="4666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kern="0" spc="-100" dirty="0">
                <a:solidFill>
                  <a:srgbClr val="4C4747"/>
                </a:solidFill>
                <a:latin typeface="S-Core Dream 4 Regular" pitchFamily="34" charset="0"/>
                <a:cs typeface="S-Core Dream 4 Regular" pitchFamily="34" charset="0"/>
              </a:rPr>
              <a:t>8</a:t>
            </a:r>
            <a:endParaRPr lang="en-US" dirty="0"/>
          </a:p>
        </p:txBody>
      </p:sp>
      <p:sp>
        <p:nvSpPr>
          <p:cNvPr id="2" name="Object 13">
            <a:extLst>
              <a:ext uri="{FF2B5EF4-FFF2-40B4-BE49-F238E27FC236}">
                <a16:creationId xmlns:a16="http://schemas.microsoft.com/office/drawing/2014/main" id="{1F4714DE-F528-B52B-A50D-979290482B3D}"/>
              </a:ext>
            </a:extLst>
          </p:cNvPr>
          <p:cNvSpPr txBox="1"/>
          <p:nvPr/>
        </p:nvSpPr>
        <p:spPr>
          <a:xfrm>
            <a:off x="1772866" y="3668890"/>
            <a:ext cx="5795218" cy="19236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kern="0" dirty="0">
                <a:solidFill>
                  <a:srgbClr val="4C50BB"/>
                </a:solidFill>
                <a:latin typeface="+mj-ea"/>
                <a:ea typeface="+mj-ea"/>
                <a:cs typeface="S-Core Dream 5 Medium" pitchFamily="34" charset="0"/>
              </a:rPr>
              <a:t>a. </a:t>
            </a:r>
            <a:r>
              <a:rPr lang="en-US" sz="2100" kern="0" dirty="0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0 </a:t>
            </a:r>
            <a:r>
              <a:rPr lang="en-US" altLang="ko-KR" sz="2100" kern="0" dirty="0">
                <a:solidFill>
                  <a:srgbClr val="4C4747"/>
                </a:solidFill>
                <a:latin typeface="+mj-ea"/>
                <a:ea typeface="+mj-ea"/>
                <a:cs typeface="S-Core Dream 4 Regular" pitchFamily="34" charset="0"/>
              </a:rPr>
              <a:t>→ </a:t>
            </a:r>
            <a:r>
              <a:rPr lang="en-US" sz="2100" kern="0" dirty="0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50,000 </a:t>
            </a:r>
            <a:r>
              <a:rPr lang="ko-KR" altLang="en-US" sz="2100" kern="0" dirty="0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대체</a:t>
            </a:r>
            <a:endParaRPr lang="en-US" altLang="ko-KR" sz="2100" kern="0" dirty="0">
              <a:solidFill>
                <a:srgbClr val="4C4747"/>
              </a:solidFill>
              <a:latin typeface="+mj-ea"/>
              <a:ea typeface="+mj-ea"/>
              <a:cs typeface="S-Core Dream 5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100" kern="0" dirty="0">
                <a:solidFill>
                  <a:srgbClr val="4C50BB"/>
                </a:solidFill>
                <a:latin typeface="+mj-ea"/>
                <a:ea typeface="+mj-ea"/>
                <a:cs typeface="S-Core Dream 5 Medium" pitchFamily="34" charset="0"/>
              </a:rPr>
              <a:t>b. </a:t>
            </a:r>
            <a:r>
              <a:rPr lang="ko-KR" altLang="en-US" sz="2100" kern="0" dirty="0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음수인 경우 절댓값 통해 양수로 변환</a:t>
            </a:r>
            <a:endParaRPr lang="en-US" altLang="ko-KR" sz="2100" kern="0" dirty="0">
              <a:solidFill>
                <a:srgbClr val="4C4747"/>
              </a:solidFill>
              <a:latin typeface="+mj-ea"/>
              <a:ea typeface="+mj-ea"/>
              <a:cs typeface="S-Core Dream 5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100" kern="0" dirty="0">
                <a:solidFill>
                  <a:srgbClr val="4C50BB"/>
                </a:solidFill>
                <a:latin typeface="+mj-ea"/>
                <a:ea typeface="+mj-ea"/>
                <a:cs typeface="S-Core Dream 5 Medium" pitchFamily="34" charset="0"/>
              </a:rPr>
              <a:t>c. </a:t>
            </a:r>
            <a:r>
              <a:rPr lang="ko-KR" altLang="en-US" sz="2100" kern="0" dirty="0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편향성 제거</a:t>
            </a:r>
            <a:endParaRPr lang="en-US" altLang="ko-KR" sz="2100" dirty="0">
              <a:solidFill>
                <a:srgbClr val="4C4747"/>
              </a:solidFill>
              <a:latin typeface="+mj-ea"/>
              <a:ea typeface="+mj-ea"/>
            </a:endParaRPr>
          </a:p>
          <a:p>
            <a:pPr marL="457200" indent="-457200">
              <a:buAutoNum type="alphaLcPeriod"/>
            </a:pPr>
            <a:endParaRPr lang="en-US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E55B28-5A3C-3BCE-4C8A-A6480C277945}"/>
              </a:ext>
            </a:extLst>
          </p:cNvPr>
          <p:cNvSpPr txBox="1"/>
          <p:nvPr/>
        </p:nvSpPr>
        <p:spPr>
          <a:xfrm>
            <a:off x="2181439" y="5351543"/>
            <a:ext cx="62662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4C50BB"/>
                </a:solidFill>
                <a:latin typeface="+mj-ea"/>
                <a:ea typeface="+mj-ea"/>
              </a:rPr>
              <a:t>→</a:t>
            </a:r>
            <a:r>
              <a:rPr lang="ko-KR" altLang="en-US" sz="2200" dirty="0">
                <a:latin typeface="+mj-ea"/>
                <a:ea typeface="+mj-ea"/>
              </a:rPr>
              <a:t> </a:t>
            </a:r>
            <a:r>
              <a:rPr lang="ko-KR" altLang="en-US" sz="2200" dirty="0" err="1">
                <a:solidFill>
                  <a:srgbClr val="4C4747"/>
                </a:solidFill>
                <a:latin typeface="+mj-ea"/>
                <a:ea typeface="+mj-ea"/>
              </a:rPr>
              <a:t>결측값을</a:t>
            </a:r>
            <a:r>
              <a:rPr lang="ko-KR" altLang="en-US" sz="2200" dirty="0">
                <a:solidFill>
                  <a:srgbClr val="4C4747"/>
                </a:solidFill>
                <a:latin typeface="+mj-ea"/>
                <a:ea typeface="+mj-ea"/>
              </a:rPr>
              <a:t> 제외한 각 변수 별 값들의 분포를 통해 </a:t>
            </a:r>
            <a:endParaRPr lang="en-US" altLang="ko-KR" sz="2200" dirty="0">
              <a:solidFill>
                <a:srgbClr val="4C4747"/>
              </a:solidFill>
              <a:latin typeface="+mj-ea"/>
              <a:ea typeface="+mj-ea"/>
            </a:endParaRPr>
          </a:p>
          <a:p>
            <a:r>
              <a:rPr lang="ko-KR" altLang="en-US" sz="2200" dirty="0">
                <a:solidFill>
                  <a:srgbClr val="4C4747"/>
                </a:solidFill>
                <a:latin typeface="+mj-ea"/>
                <a:ea typeface="+mj-ea"/>
              </a:rPr>
              <a:t>    근로형태</a:t>
            </a:r>
            <a:r>
              <a:rPr lang="ko-KR" altLang="en-US" sz="2200" dirty="0">
                <a:solidFill>
                  <a:srgbClr val="4C4747"/>
                </a:solidFill>
                <a:highlight>
                  <a:srgbClr val="ECEDF6"/>
                </a:highlight>
                <a:latin typeface="+mj-ea"/>
                <a:ea typeface="+mj-ea"/>
              </a:rPr>
              <a:t> 별 </a:t>
            </a:r>
            <a:r>
              <a:rPr lang="ko-KR" altLang="en-US" sz="2200" dirty="0" err="1">
                <a:solidFill>
                  <a:srgbClr val="4C4747"/>
                </a:solidFill>
                <a:highlight>
                  <a:srgbClr val="ECEDF6"/>
                </a:highlight>
                <a:latin typeface="+mj-ea"/>
                <a:ea typeface="+mj-ea"/>
              </a:rPr>
              <a:t>연소득</a:t>
            </a:r>
            <a:r>
              <a:rPr lang="ko-KR" altLang="en-US" sz="2200" dirty="0">
                <a:solidFill>
                  <a:srgbClr val="4C4747"/>
                </a:solidFill>
                <a:highlight>
                  <a:srgbClr val="ECEDF6"/>
                </a:highlight>
                <a:latin typeface="+mj-ea"/>
                <a:ea typeface="+mj-ea"/>
              </a:rPr>
              <a:t> 이상치의 비율을 선택</a:t>
            </a:r>
            <a:r>
              <a:rPr lang="ko-KR" altLang="en-US" sz="2200" dirty="0">
                <a:solidFill>
                  <a:srgbClr val="4C4747"/>
                </a:solidFill>
                <a:latin typeface="+mj-ea"/>
                <a:ea typeface="+mj-ea"/>
              </a:rPr>
              <a:t>해서 대체 </a:t>
            </a:r>
          </a:p>
        </p:txBody>
      </p:sp>
      <p:graphicFrame>
        <p:nvGraphicFramePr>
          <p:cNvPr id="13" name="표 14">
            <a:extLst>
              <a:ext uri="{FF2B5EF4-FFF2-40B4-BE49-F238E27FC236}">
                <a16:creationId xmlns:a16="http://schemas.microsoft.com/office/drawing/2014/main" id="{25918992-02A3-55A0-D96D-69B7A7BD9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187904"/>
              </p:ext>
            </p:extLst>
          </p:nvPr>
        </p:nvGraphicFramePr>
        <p:xfrm>
          <a:off x="2181440" y="6390688"/>
          <a:ext cx="6352960" cy="29289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8557">
                  <a:extLst>
                    <a:ext uri="{9D8B030D-6E8A-4147-A177-3AD203B41FA5}">
                      <a16:colId xmlns:a16="http://schemas.microsoft.com/office/drawing/2014/main" val="3318739539"/>
                    </a:ext>
                  </a:extLst>
                </a:gridCol>
                <a:gridCol w="1051125">
                  <a:extLst>
                    <a:ext uri="{9D8B030D-6E8A-4147-A177-3AD203B41FA5}">
                      <a16:colId xmlns:a16="http://schemas.microsoft.com/office/drawing/2014/main" val="2960650878"/>
                    </a:ext>
                  </a:extLst>
                </a:gridCol>
                <a:gridCol w="1499027">
                  <a:extLst>
                    <a:ext uri="{9D8B030D-6E8A-4147-A177-3AD203B41FA5}">
                      <a16:colId xmlns:a16="http://schemas.microsoft.com/office/drawing/2014/main" val="239220782"/>
                    </a:ext>
                  </a:extLst>
                </a:gridCol>
                <a:gridCol w="1444251">
                  <a:extLst>
                    <a:ext uri="{9D8B030D-6E8A-4147-A177-3AD203B41FA5}">
                      <a16:colId xmlns:a16="http://schemas.microsoft.com/office/drawing/2014/main" val="1731541230"/>
                    </a:ext>
                  </a:extLst>
                </a:gridCol>
              </a:tblGrid>
              <a:tr h="41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근로형태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+mj-ea"/>
                          <a:ea typeface="+mj-ea"/>
                        </a:rPr>
                        <a:t>연소득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대출희망금액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기대출금액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6213271"/>
                  </a:ext>
                </a:extLst>
              </a:tr>
              <a:tr h="41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개인사업자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95%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98.5%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99%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6392"/>
                  </a:ext>
                </a:extLst>
              </a:tr>
              <a:tr h="41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프리랜서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99.5%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99.3%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99%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741299"/>
                  </a:ext>
                </a:extLst>
              </a:tr>
              <a:tr h="41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직장가입자</a:t>
                      </a:r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(4</a:t>
                      </a:r>
                      <a:r>
                        <a:rPr lang="ko-KR" altLang="en-US" sz="1600" dirty="0" err="1">
                          <a:latin typeface="+mj-ea"/>
                          <a:ea typeface="+mj-ea"/>
                        </a:rPr>
                        <a:t>대보험</a:t>
                      </a:r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99.6%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98.9%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99%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141600"/>
                  </a:ext>
                </a:extLst>
              </a:tr>
              <a:tr h="41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기타소득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99.6%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99.3%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99%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089610"/>
                  </a:ext>
                </a:extLst>
              </a:tr>
              <a:tr h="41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직장가입자</a:t>
                      </a:r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(4</a:t>
                      </a:r>
                      <a:r>
                        <a:rPr lang="ko-KR" altLang="en-US" sz="1600" dirty="0" err="1">
                          <a:latin typeface="+mj-ea"/>
                          <a:ea typeface="+mj-ea"/>
                        </a:rPr>
                        <a:t>대보험</a:t>
                      </a:r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99.6%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99.5%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99%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56573"/>
                  </a:ext>
                </a:extLst>
              </a:tr>
              <a:tr h="418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전문직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94%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94%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99%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249743"/>
                  </a:ext>
                </a:extLst>
              </a:tr>
            </a:tbl>
          </a:graphicData>
        </a:graphic>
      </p:graphicFrame>
      <p:pic>
        <p:nvPicPr>
          <p:cNvPr id="21" name="Object 57">
            <a:extLst>
              <a:ext uri="{FF2B5EF4-FFF2-40B4-BE49-F238E27FC236}">
                <a16:creationId xmlns:a16="http://schemas.microsoft.com/office/drawing/2014/main" id="{8E33CA38-C2B7-E7E1-0CDC-AC7888D66C8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 flipV="1">
            <a:off x="6047548" y="6288816"/>
            <a:ext cx="6591497" cy="86697"/>
          </a:xfrm>
          <a:prstGeom prst="rect">
            <a:avLst/>
          </a:prstGeom>
        </p:spPr>
      </p:pic>
      <p:sp>
        <p:nvSpPr>
          <p:cNvPr id="37" name="Object 15">
            <a:extLst>
              <a:ext uri="{FF2B5EF4-FFF2-40B4-BE49-F238E27FC236}">
                <a16:creationId xmlns:a16="http://schemas.microsoft.com/office/drawing/2014/main" id="{85AB2EAE-5C2E-F219-D862-95FC075A2F65}"/>
              </a:ext>
            </a:extLst>
          </p:cNvPr>
          <p:cNvSpPr txBox="1"/>
          <p:nvPr/>
        </p:nvSpPr>
        <p:spPr>
          <a:xfrm>
            <a:off x="1080648" y="1198924"/>
            <a:ext cx="8150272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300" dirty="0" err="1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데이터</a:t>
            </a:r>
            <a:r>
              <a:rPr lang="en-US" sz="5000" kern="0" spc="-3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 </a:t>
            </a:r>
            <a:r>
              <a:rPr lang="ko-KR" altLang="en-US" sz="5000" kern="0" spc="-300" dirty="0" err="1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전처리</a:t>
            </a:r>
            <a:r>
              <a:rPr lang="en-US" sz="5000" kern="0" spc="-3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 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8" name="Object 16">
            <a:extLst>
              <a:ext uri="{FF2B5EF4-FFF2-40B4-BE49-F238E27FC236}">
                <a16:creationId xmlns:a16="http://schemas.microsoft.com/office/drawing/2014/main" id="{BF08465D-1076-48A8-A4CC-693D28294F1D}"/>
              </a:ext>
            </a:extLst>
          </p:cNvPr>
          <p:cNvSpPr txBox="1"/>
          <p:nvPr/>
        </p:nvSpPr>
        <p:spPr>
          <a:xfrm>
            <a:off x="1147314" y="2169722"/>
            <a:ext cx="770000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300" kern="0" dirty="0">
                <a:solidFill>
                  <a:srgbClr val="4C50BB"/>
                </a:solidFill>
                <a:latin typeface="+mj-ea"/>
                <a:ea typeface="+mj-ea"/>
              </a:rPr>
              <a:t>이상치 처리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40" name="Object 10">
            <a:extLst>
              <a:ext uri="{FF2B5EF4-FFF2-40B4-BE49-F238E27FC236}">
                <a16:creationId xmlns:a16="http://schemas.microsoft.com/office/drawing/2014/main" id="{9F3B18BA-A037-2E64-73B1-8E401E2204B9}"/>
              </a:ext>
            </a:extLst>
          </p:cNvPr>
          <p:cNvSpPr txBox="1"/>
          <p:nvPr/>
        </p:nvSpPr>
        <p:spPr>
          <a:xfrm>
            <a:off x="1205482" y="3036417"/>
            <a:ext cx="6929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100" dirty="0">
                <a:solidFill>
                  <a:srgbClr val="4C50BB"/>
                </a:solidFill>
                <a:latin typeface="+mj-ea"/>
                <a:ea typeface="+mj-ea"/>
                <a:cs typeface="S-Core Dream 7 ExtraBold" pitchFamily="34" charset="0"/>
              </a:rPr>
              <a:t>01</a:t>
            </a:r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금액 관련 변수 </a:t>
            </a:r>
            <a:r>
              <a:rPr lang="en-US" altLang="ko-KR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: </a:t>
            </a:r>
            <a:r>
              <a:rPr lang="ko-KR" altLang="en-US" sz="2500" b="0" i="0" u="none" strike="noStrike" dirty="0" err="1">
                <a:solidFill>
                  <a:srgbClr val="4C4747"/>
                </a:solidFill>
                <a:effectLst/>
                <a:latin typeface="+mj-ea"/>
                <a:ea typeface="+mj-ea"/>
              </a:rPr>
              <a:t>연소득</a:t>
            </a:r>
            <a:r>
              <a:rPr lang="en-US" altLang="ko-KR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대출희망금액</a:t>
            </a:r>
            <a:r>
              <a:rPr lang="en-US" altLang="ko-KR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기대출금액</a:t>
            </a:r>
            <a:endParaRPr lang="en-US" sz="25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04B2C331-9E74-D746-7157-7CF947A9FDAD}"/>
              </a:ext>
            </a:extLst>
          </p:cNvPr>
          <p:cNvSpPr txBox="1"/>
          <p:nvPr/>
        </p:nvSpPr>
        <p:spPr>
          <a:xfrm>
            <a:off x="9721355" y="3036417"/>
            <a:ext cx="6929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100" dirty="0">
                <a:solidFill>
                  <a:srgbClr val="4C50BB"/>
                </a:solidFill>
                <a:latin typeface="+mj-ea"/>
                <a:ea typeface="+mj-ea"/>
                <a:cs typeface="S-Core Dream 7 ExtraBold" pitchFamily="34" charset="0"/>
              </a:rPr>
              <a:t>02</a:t>
            </a:r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2500" dirty="0">
                <a:solidFill>
                  <a:srgbClr val="4C4747"/>
                </a:solidFill>
                <a:latin typeface="+mj-ea"/>
                <a:ea typeface="+mj-ea"/>
              </a:rPr>
              <a:t>금액</a:t>
            </a:r>
            <a:r>
              <a:rPr lang="ko-KR" altLang="en-US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 관련 변수 </a:t>
            </a:r>
            <a:r>
              <a:rPr lang="en-US" altLang="ko-KR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: </a:t>
            </a:r>
            <a:r>
              <a:rPr lang="ko-KR" altLang="en-US" sz="2500" dirty="0">
                <a:solidFill>
                  <a:srgbClr val="4C4747"/>
                </a:solidFill>
                <a:latin typeface="+mj-ea"/>
                <a:ea typeface="+mj-ea"/>
              </a:rPr>
              <a:t>승인한도</a:t>
            </a:r>
            <a:endParaRPr lang="en-US" sz="25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42" name="Object 13">
            <a:extLst>
              <a:ext uri="{FF2B5EF4-FFF2-40B4-BE49-F238E27FC236}">
                <a16:creationId xmlns:a16="http://schemas.microsoft.com/office/drawing/2014/main" id="{C405813F-2C16-9DD3-AC8E-ECB94C207C04}"/>
              </a:ext>
            </a:extLst>
          </p:cNvPr>
          <p:cNvSpPr txBox="1"/>
          <p:nvPr/>
        </p:nvSpPr>
        <p:spPr>
          <a:xfrm>
            <a:off x="10344440" y="3662728"/>
            <a:ext cx="5795218" cy="5304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kern="0" dirty="0">
                <a:solidFill>
                  <a:srgbClr val="4C50BB"/>
                </a:solidFill>
                <a:latin typeface="+mj-ea"/>
                <a:ea typeface="+mj-ea"/>
                <a:cs typeface="S-Core Dream 5 Medium" pitchFamily="34" charset="0"/>
              </a:rPr>
              <a:t>a. </a:t>
            </a:r>
            <a:r>
              <a:rPr lang="ko-KR" altLang="en-US" sz="2100" kern="0" dirty="0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특이치인 경우</a:t>
            </a:r>
            <a:r>
              <a:rPr lang="en-US" altLang="ko-KR" sz="2100" kern="0" dirty="0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(100</a:t>
            </a:r>
            <a:r>
              <a:rPr lang="ko-KR" altLang="en-US" sz="2100" kern="0" dirty="0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억 이상</a:t>
            </a:r>
            <a:r>
              <a:rPr lang="en-US" altLang="ko-KR" sz="2100" kern="0" dirty="0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) </a:t>
            </a:r>
            <a:r>
              <a:rPr lang="ko-KR" altLang="en-US" sz="2100" kern="0" dirty="0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최댓값으로 대체</a:t>
            </a:r>
            <a:endParaRPr lang="en-US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1BAEAB-6AE5-FF92-974B-EB1CAB4F99C6}"/>
              </a:ext>
            </a:extLst>
          </p:cNvPr>
          <p:cNvSpPr txBox="1"/>
          <p:nvPr/>
        </p:nvSpPr>
        <p:spPr>
          <a:xfrm>
            <a:off x="10699903" y="4325098"/>
            <a:ext cx="63620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4C50BB"/>
                </a:solidFill>
                <a:latin typeface="+mj-ea"/>
                <a:ea typeface="+mj-ea"/>
              </a:rPr>
              <a:t>→</a:t>
            </a:r>
            <a:r>
              <a:rPr lang="ko-KR" altLang="en-US" sz="2200" dirty="0">
                <a:latin typeface="+mj-ea"/>
                <a:ea typeface="+mj-ea"/>
              </a:rPr>
              <a:t> </a:t>
            </a:r>
            <a:r>
              <a:rPr lang="en-US" altLang="ko-KR" sz="2200" dirty="0">
                <a:solidFill>
                  <a:srgbClr val="4C4747"/>
                </a:solidFill>
                <a:latin typeface="+mj-ea"/>
                <a:ea typeface="+mj-ea"/>
              </a:rPr>
              <a:t>100</a:t>
            </a:r>
            <a:r>
              <a:rPr lang="ko-KR" altLang="en-US" sz="2200" dirty="0">
                <a:solidFill>
                  <a:srgbClr val="4C4747"/>
                </a:solidFill>
                <a:latin typeface="+mj-ea"/>
                <a:ea typeface="+mj-ea"/>
              </a:rPr>
              <a:t>억 미만 값 중 최댓값</a:t>
            </a:r>
            <a:r>
              <a:rPr lang="en-US" altLang="ko-KR" sz="2200" dirty="0">
                <a:solidFill>
                  <a:srgbClr val="4C4747"/>
                </a:solidFill>
                <a:latin typeface="+mj-ea"/>
                <a:ea typeface="+mj-ea"/>
              </a:rPr>
              <a:t>(23</a:t>
            </a:r>
            <a:r>
              <a:rPr lang="ko-KR" altLang="en-US" sz="2200" dirty="0">
                <a:solidFill>
                  <a:srgbClr val="4C4747"/>
                </a:solidFill>
                <a:latin typeface="+mj-ea"/>
                <a:ea typeface="+mj-ea"/>
              </a:rPr>
              <a:t>억 </a:t>
            </a:r>
            <a:r>
              <a:rPr lang="en-US" altLang="ko-KR" sz="2200" dirty="0">
                <a:solidFill>
                  <a:srgbClr val="4C4747"/>
                </a:solidFill>
                <a:latin typeface="+mj-ea"/>
                <a:ea typeface="+mj-ea"/>
              </a:rPr>
              <a:t>3700</a:t>
            </a:r>
            <a:r>
              <a:rPr lang="ko-KR" altLang="en-US" sz="2200" dirty="0">
                <a:solidFill>
                  <a:srgbClr val="4C4747"/>
                </a:solidFill>
                <a:latin typeface="+mj-ea"/>
                <a:ea typeface="+mj-ea"/>
              </a:rPr>
              <a:t>만</a:t>
            </a:r>
            <a:r>
              <a:rPr lang="en-US" altLang="ko-KR" sz="2200" dirty="0">
                <a:solidFill>
                  <a:srgbClr val="4C4747"/>
                </a:solidFill>
                <a:latin typeface="+mj-ea"/>
                <a:ea typeface="+mj-ea"/>
              </a:rPr>
              <a:t>)</a:t>
            </a:r>
            <a:r>
              <a:rPr lang="ko-KR" altLang="en-US" sz="2200" dirty="0">
                <a:solidFill>
                  <a:srgbClr val="4C4747"/>
                </a:solidFill>
                <a:latin typeface="+mj-ea"/>
                <a:ea typeface="+mj-ea"/>
              </a:rPr>
              <a:t>으로 대체</a:t>
            </a:r>
          </a:p>
        </p:txBody>
      </p:sp>
      <p:sp>
        <p:nvSpPr>
          <p:cNvPr id="51" name="Object 10">
            <a:extLst>
              <a:ext uri="{FF2B5EF4-FFF2-40B4-BE49-F238E27FC236}">
                <a16:creationId xmlns:a16="http://schemas.microsoft.com/office/drawing/2014/main" id="{60B9FA58-F5D2-E1A7-A686-49AC47BE1C6D}"/>
              </a:ext>
            </a:extLst>
          </p:cNvPr>
          <p:cNvSpPr txBox="1"/>
          <p:nvPr/>
        </p:nvSpPr>
        <p:spPr>
          <a:xfrm>
            <a:off x="9721355" y="5809079"/>
            <a:ext cx="6929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100" dirty="0">
                <a:solidFill>
                  <a:srgbClr val="4C50BB"/>
                </a:solidFill>
                <a:latin typeface="+mj-ea"/>
                <a:ea typeface="+mj-ea"/>
                <a:cs typeface="S-Core Dream 7 ExtraBold" pitchFamily="34" charset="0"/>
              </a:rPr>
              <a:t>03</a:t>
            </a:r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2500" dirty="0">
                <a:solidFill>
                  <a:srgbClr val="4C4747"/>
                </a:solidFill>
                <a:latin typeface="+mj-ea"/>
                <a:ea typeface="+mj-ea"/>
              </a:rPr>
              <a:t>날짜</a:t>
            </a:r>
            <a:r>
              <a:rPr lang="ko-KR" altLang="en-US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 관련 변수 </a:t>
            </a:r>
            <a:r>
              <a:rPr lang="en-US" altLang="ko-KR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: </a:t>
            </a:r>
            <a:r>
              <a:rPr lang="ko-KR" altLang="en-US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유저 생년월일</a:t>
            </a:r>
            <a:r>
              <a:rPr lang="en-US" altLang="ko-KR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2500" b="0" i="0" u="none" strike="noStrike" dirty="0">
                <a:solidFill>
                  <a:srgbClr val="4C4747"/>
                </a:solidFill>
                <a:effectLst/>
                <a:latin typeface="+mj-ea"/>
                <a:ea typeface="+mj-ea"/>
              </a:rPr>
              <a:t>입사연월</a:t>
            </a:r>
            <a:endParaRPr lang="en-US" sz="25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52" name="Object 13">
            <a:extLst>
              <a:ext uri="{FF2B5EF4-FFF2-40B4-BE49-F238E27FC236}">
                <a16:creationId xmlns:a16="http://schemas.microsoft.com/office/drawing/2014/main" id="{C212F999-203C-E097-A19D-BD4DACDDACA9}"/>
              </a:ext>
            </a:extLst>
          </p:cNvPr>
          <p:cNvSpPr txBox="1"/>
          <p:nvPr/>
        </p:nvSpPr>
        <p:spPr>
          <a:xfrm>
            <a:off x="10344440" y="6435390"/>
            <a:ext cx="5795218" cy="5304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kern="0" dirty="0">
                <a:solidFill>
                  <a:srgbClr val="4C50BB"/>
                </a:solidFill>
                <a:latin typeface="+mj-ea"/>
                <a:ea typeface="+mj-ea"/>
                <a:cs typeface="S-Core Dream 5 Medium" pitchFamily="34" charset="0"/>
              </a:rPr>
              <a:t>a. </a:t>
            </a:r>
            <a:r>
              <a:rPr lang="ko-KR" altLang="en-US" sz="2100" kern="0" dirty="0">
                <a:solidFill>
                  <a:srgbClr val="4C4747"/>
                </a:solidFill>
                <a:latin typeface="+mj-ea"/>
                <a:ea typeface="+mj-ea"/>
                <a:cs typeface="S-Core Dream 5 Medium" pitchFamily="34" charset="0"/>
              </a:rPr>
              <a:t>생일보다 입사가 빠른 경우</a:t>
            </a:r>
            <a:endParaRPr lang="en-US" sz="20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88E49E-B5AD-ED22-6E39-A7A624678B62}"/>
              </a:ext>
            </a:extLst>
          </p:cNvPr>
          <p:cNvSpPr txBox="1"/>
          <p:nvPr/>
        </p:nvSpPr>
        <p:spPr>
          <a:xfrm>
            <a:off x="10699903" y="7097760"/>
            <a:ext cx="63620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4C50BB"/>
                </a:solidFill>
                <a:latin typeface="+mj-ea"/>
                <a:ea typeface="+mj-ea"/>
              </a:rPr>
              <a:t>→</a:t>
            </a:r>
            <a:r>
              <a:rPr lang="ko-KR" altLang="en-US" sz="2200" dirty="0">
                <a:latin typeface="+mj-ea"/>
                <a:ea typeface="+mj-ea"/>
              </a:rPr>
              <a:t> </a:t>
            </a:r>
            <a:r>
              <a:rPr lang="en-US" altLang="ko-KR" sz="2200" dirty="0">
                <a:solidFill>
                  <a:srgbClr val="4C4747"/>
                </a:solidFill>
                <a:latin typeface="+mj-ea"/>
                <a:ea typeface="+mj-ea"/>
              </a:rPr>
              <a:t>6</a:t>
            </a:r>
            <a:r>
              <a:rPr lang="ko-KR" altLang="en-US" sz="2200" dirty="0">
                <a:solidFill>
                  <a:srgbClr val="4C4747"/>
                </a:solidFill>
                <a:latin typeface="+mj-ea"/>
                <a:ea typeface="+mj-ea"/>
              </a:rPr>
              <a:t>월이 아닌 경우</a:t>
            </a:r>
            <a:r>
              <a:rPr lang="en-US" altLang="ko-KR" sz="2200" dirty="0">
                <a:solidFill>
                  <a:srgbClr val="4C4747"/>
                </a:solidFill>
                <a:latin typeface="+mj-ea"/>
                <a:ea typeface="+mj-ea"/>
              </a:rPr>
              <a:t> </a:t>
            </a:r>
            <a:r>
              <a:rPr lang="ko-KR" altLang="en-US" sz="2200" dirty="0">
                <a:solidFill>
                  <a:srgbClr val="4C4747"/>
                </a:solidFill>
                <a:latin typeface="+mj-ea"/>
                <a:ea typeface="+mj-ea"/>
              </a:rPr>
              <a:t>제거</a:t>
            </a:r>
            <a:endParaRPr lang="en-US" altLang="ko-KR" sz="2200" dirty="0">
              <a:solidFill>
                <a:srgbClr val="4C4747"/>
              </a:solidFill>
              <a:latin typeface="+mj-ea"/>
              <a:ea typeface="+mj-ea"/>
            </a:endParaRPr>
          </a:p>
          <a:p>
            <a:r>
              <a:rPr lang="en-US" altLang="ko-KR" sz="2200" dirty="0">
                <a:solidFill>
                  <a:srgbClr val="4C4747"/>
                </a:solidFill>
                <a:latin typeface="+mj-ea"/>
                <a:ea typeface="+mj-ea"/>
              </a:rPr>
              <a:t>     89</a:t>
            </a:r>
            <a:r>
              <a:rPr lang="ko-KR" altLang="en-US" sz="2200" dirty="0">
                <a:solidFill>
                  <a:srgbClr val="4C4747"/>
                </a:solidFill>
                <a:latin typeface="+mj-ea"/>
                <a:ea typeface="+mj-ea"/>
              </a:rPr>
              <a:t>개의 데이터 제거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0E5950-1B7F-3BEC-B15B-E9AAE6FC6FFA}"/>
              </a:ext>
            </a:extLst>
          </p:cNvPr>
          <p:cNvSpPr txBox="1"/>
          <p:nvPr/>
        </p:nvSpPr>
        <p:spPr>
          <a:xfrm>
            <a:off x="10699903" y="8056702"/>
            <a:ext cx="63620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>
                <a:solidFill>
                  <a:srgbClr val="4C50BB"/>
                </a:solidFill>
                <a:latin typeface="+mj-ea"/>
                <a:ea typeface="+mj-ea"/>
              </a:rPr>
              <a:t>→</a:t>
            </a:r>
            <a:r>
              <a:rPr lang="ko-KR" altLang="en-US" sz="2200" dirty="0">
                <a:latin typeface="+mj-ea"/>
                <a:ea typeface="+mj-ea"/>
              </a:rPr>
              <a:t> </a:t>
            </a:r>
            <a:r>
              <a:rPr lang="en-US" altLang="ko-KR" sz="2200" dirty="0">
                <a:solidFill>
                  <a:srgbClr val="4C4747"/>
                </a:solidFill>
                <a:latin typeface="+mj-ea"/>
                <a:ea typeface="+mj-ea"/>
              </a:rPr>
              <a:t>6</a:t>
            </a:r>
            <a:r>
              <a:rPr lang="ko-KR" altLang="en-US" sz="2200" dirty="0">
                <a:solidFill>
                  <a:srgbClr val="4C4747"/>
                </a:solidFill>
                <a:latin typeface="+mj-ea"/>
                <a:ea typeface="+mj-ea"/>
              </a:rPr>
              <a:t>인 경우</a:t>
            </a:r>
            <a:endParaRPr lang="en-US" altLang="ko-KR" sz="2200" dirty="0">
              <a:solidFill>
                <a:srgbClr val="4C4747"/>
              </a:solidFill>
              <a:latin typeface="+mj-ea"/>
              <a:ea typeface="+mj-ea"/>
            </a:endParaRPr>
          </a:p>
          <a:p>
            <a:r>
              <a:rPr lang="en-US" altLang="ko-KR" sz="2200" dirty="0">
                <a:solidFill>
                  <a:srgbClr val="4C4747"/>
                </a:solidFill>
                <a:latin typeface="+mj-ea"/>
                <a:ea typeface="+mj-ea"/>
              </a:rPr>
              <a:t>     80</a:t>
            </a:r>
            <a:r>
              <a:rPr lang="ko-KR" altLang="en-US" sz="2200" dirty="0">
                <a:solidFill>
                  <a:srgbClr val="4C4747"/>
                </a:solidFill>
                <a:latin typeface="+mj-ea"/>
                <a:ea typeface="+mj-ea"/>
              </a:rPr>
              <a:t>개의 입사연월 데이터를 결측 처리</a:t>
            </a:r>
          </a:p>
        </p:txBody>
      </p:sp>
      <p:sp>
        <p:nvSpPr>
          <p:cNvPr id="55" name="Object 35">
            <a:extLst>
              <a:ext uri="{FF2B5EF4-FFF2-40B4-BE49-F238E27FC236}">
                <a16:creationId xmlns:a16="http://schemas.microsoft.com/office/drawing/2014/main" id="{5C2AB901-C2E4-CEF8-5C6B-45ECA6673066}"/>
              </a:ext>
            </a:extLst>
          </p:cNvPr>
          <p:cNvSpPr txBox="1"/>
          <p:nvPr/>
        </p:nvSpPr>
        <p:spPr>
          <a:xfrm>
            <a:off x="13335000" y="514506"/>
            <a:ext cx="3574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 탐색 및 </a:t>
            </a:r>
            <a:r>
              <a:rPr lang="ko-KR" altLang="en-US" sz="2800" dirty="0" err="1">
                <a:latin typeface="+mj-ea"/>
                <a:ea typeface="+mj-ea"/>
              </a:rPr>
              <a:t>전처리</a:t>
            </a:r>
            <a:endParaRPr lang="en-US" sz="2800" dirty="0">
              <a:latin typeface="+mj-ea"/>
              <a:ea typeface="+mj-ea"/>
            </a:endParaRPr>
          </a:p>
        </p:txBody>
      </p:sp>
      <p:sp>
        <p:nvSpPr>
          <p:cNvPr id="56" name="Object 36">
            <a:extLst>
              <a:ext uri="{FF2B5EF4-FFF2-40B4-BE49-F238E27FC236}">
                <a16:creationId xmlns:a16="http://schemas.microsoft.com/office/drawing/2014/main" id="{E7B137FC-F303-05B7-0F45-E9122FF5E34D}"/>
              </a:ext>
            </a:extLst>
          </p:cNvPr>
          <p:cNvSpPr txBox="1"/>
          <p:nvPr/>
        </p:nvSpPr>
        <p:spPr>
          <a:xfrm>
            <a:off x="16840200" y="402606"/>
            <a:ext cx="87342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dirty="0">
                <a:solidFill>
                  <a:srgbClr val="4C4747"/>
                </a:solidFill>
                <a:latin typeface="+mj-ea"/>
                <a:ea typeface="+mj-ea"/>
                <a:cs typeface="S-Core Dream 6 Bold" pitchFamily="34" charset="0"/>
              </a:rPr>
              <a:t>02</a:t>
            </a:r>
            <a:endParaRPr lang="en-US" sz="2400" dirty="0">
              <a:solidFill>
                <a:srgbClr val="4C47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84207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8">
      <a:majorFont>
        <a:latin typeface="나눔스퀘어_ac Bold"/>
        <a:ea typeface="나눔스퀘어_ac Bold"/>
        <a:cs typeface=""/>
      </a:majorFont>
      <a:minorFont>
        <a:latin typeface="나눔스퀘어_ac Bold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2744</Words>
  <Application>Microsoft Macintosh PowerPoint</Application>
  <PresentationFormat>사용자 지정</PresentationFormat>
  <Paragraphs>694</Paragraphs>
  <Slides>36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나눔스퀘어_ac ExtraBold</vt:lpstr>
      <vt:lpstr>나눔스퀘어_ac</vt:lpstr>
      <vt:lpstr>Arial Black</vt:lpstr>
      <vt:lpstr>Wingdings</vt:lpstr>
      <vt:lpstr>Arial</vt:lpstr>
      <vt:lpstr>나눔스퀘어_ac Bold</vt:lpstr>
      <vt:lpstr>맑은 고딕</vt:lpstr>
      <vt:lpstr>S-Core Dream 4 Regular</vt:lpstr>
      <vt:lpstr>S-Core Dream 3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안도현</cp:lastModifiedBy>
  <cp:revision>45</cp:revision>
  <dcterms:created xsi:type="dcterms:W3CDTF">2022-10-12T13:19:25Z</dcterms:created>
  <dcterms:modified xsi:type="dcterms:W3CDTF">2022-10-14T06:53:25Z</dcterms:modified>
</cp:coreProperties>
</file>